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8" r:id="rId3"/>
    <p:sldId id="257" r:id="rId4"/>
    <p:sldId id="290" r:id="rId5"/>
    <p:sldId id="260" r:id="rId6"/>
    <p:sldId id="259" r:id="rId7"/>
    <p:sldId id="261" r:id="rId8"/>
    <p:sldId id="262" r:id="rId9"/>
    <p:sldId id="298" r:id="rId10"/>
    <p:sldId id="291" r:id="rId11"/>
    <p:sldId id="314" r:id="rId12"/>
    <p:sldId id="292" r:id="rId13"/>
    <p:sldId id="293" r:id="rId14"/>
    <p:sldId id="294" r:id="rId15"/>
    <p:sldId id="315" r:id="rId16"/>
    <p:sldId id="312" r:id="rId17"/>
    <p:sldId id="295" r:id="rId18"/>
    <p:sldId id="297" r:id="rId19"/>
    <p:sldId id="296" r:id="rId20"/>
    <p:sldId id="299" r:id="rId21"/>
    <p:sldId id="316" r:id="rId22"/>
    <p:sldId id="300" r:id="rId23"/>
    <p:sldId id="317" r:id="rId24"/>
    <p:sldId id="301" r:id="rId25"/>
    <p:sldId id="318" r:id="rId26"/>
    <p:sldId id="302" r:id="rId27"/>
    <p:sldId id="313" r:id="rId28"/>
    <p:sldId id="319" r:id="rId29"/>
    <p:sldId id="303" r:id="rId30"/>
    <p:sldId id="308" r:id="rId31"/>
    <p:sldId id="320" r:id="rId32"/>
    <p:sldId id="304" r:id="rId33"/>
    <p:sldId id="306" r:id="rId34"/>
    <p:sldId id="321" r:id="rId35"/>
    <p:sldId id="307" r:id="rId36"/>
    <p:sldId id="310" r:id="rId37"/>
    <p:sldId id="309" r:id="rId38"/>
    <p:sldId id="263" r:id="rId39"/>
    <p:sldId id="264" r:id="rId40"/>
    <p:sldId id="265" r:id="rId41"/>
    <p:sldId id="266" r:id="rId42"/>
    <p:sldId id="289" r:id="rId43"/>
    <p:sldId id="267" r:id="rId44"/>
    <p:sldId id="268" r:id="rId45"/>
    <p:sldId id="269" r:id="rId46"/>
    <p:sldId id="270" r:id="rId47"/>
    <p:sldId id="271" r:id="rId48"/>
    <p:sldId id="286" r:id="rId49"/>
    <p:sldId id="273" r:id="rId50"/>
    <p:sldId id="274" r:id="rId51"/>
    <p:sldId id="284" r:id="rId52"/>
    <p:sldId id="285" r:id="rId53"/>
    <p:sldId id="311" r:id="rId54"/>
    <p:sldId id="276" r:id="rId55"/>
    <p:sldId id="277" r:id="rId56"/>
    <p:sldId id="278" r:id="rId57"/>
    <p:sldId id="279" r:id="rId58"/>
    <p:sldId id="283" r:id="rId59"/>
    <p:sldId id="280" r:id="rId60"/>
    <p:sldId id="281" r:id="rId61"/>
    <p:sldId id="282" r:id="rId62"/>
    <p:sldId id="287" r:id="rId63"/>
    <p:sldId id="322" r:id="rId64"/>
    <p:sldId id="323" r:id="rId65"/>
    <p:sldId id="324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6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3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295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24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3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48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81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9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7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01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0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0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5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3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F81A8-5E2C-4622-B566-C6803B2F5568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357B5C7-9ED5-4B25-8FD9-8C0AAB1CD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0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5.xml"/><Relationship Id="rId7" Type="http://schemas.openxmlformats.org/officeDocument/2006/relationships/image" Target="../media/image1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10.xml"/><Relationship Id="rId7" Type="http://schemas.openxmlformats.org/officeDocument/2006/relationships/image" Target="../media/image3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1.png"/><Relationship Id="rId5" Type="http://schemas.openxmlformats.org/officeDocument/2006/relationships/tags" Target="../tags/tag12.xml"/><Relationship Id="rId10" Type="http://schemas.openxmlformats.org/officeDocument/2006/relationships/image" Target="../media/image40.png"/><Relationship Id="rId4" Type="http://schemas.openxmlformats.org/officeDocument/2006/relationships/tags" Target="../tags/tag11.xml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tags" Target="../tags/tag23.xml"/><Relationship Id="rId16" Type="http://schemas.openxmlformats.org/officeDocument/2006/relationships/image" Target="../media/image68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63.png"/><Relationship Id="rId5" Type="http://schemas.openxmlformats.org/officeDocument/2006/relationships/tags" Target="../tags/tag26.xml"/><Relationship Id="rId15" Type="http://schemas.openxmlformats.org/officeDocument/2006/relationships/image" Target="../media/image67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1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33.xml"/><Relationship Id="rId7" Type="http://schemas.openxmlformats.org/officeDocument/2006/relationships/image" Target="../media/image7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9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4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83.png"/><Relationship Id="rId5" Type="http://schemas.openxmlformats.org/officeDocument/2006/relationships/tags" Target="../tags/tag39.xml"/><Relationship Id="rId10" Type="http://schemas.openxmlformats.org/officeDocument/2006/relationships/image" Target="../media/image82.png"/><Relationship Id="rId4" Type="http://schemas.openxmlformats.org/officeDocument/2006/relationships/tags" Target="../tags/tag38.xml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43.xml"/><Relationship Id="rId7" Type="http://schemas.openxmlformats.org/officeDocument/2006/relationships/image" Target="../media/image87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Relationship Id="rId9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4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83.png"/><Relationship Id="rId5" Type="http://schemas.openxmlformats.org/officeDocument/2006/relationships/tags" Target="../tags/tag49.xml"/><Relationship Id="rId10" Type="http://schemas.openxmlformats.org/officeDocument/2006/relationships/image" Target="../media/image82.png"/><Relationship Id="rId4" Type="http://schemas.openxmlformats.org/officeDocument/2006/relationships/tags" Target="../tags/tag48.xml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100.png"/><Relationship Id="rId5" Type="http://schemas.openxmlformats.org/officeDocument/2006/relationships/tags" Target="../tags/tag55.xml"/><Relationship Id="rId10" Type="http://schemas.openxmlformats.org/officeDocument/2006/relationships/image" Target="../media/image99.png"/><Relationship Id="rId4" Type="http://schemas.openxmlformats.org/officeDocument/2006/relationships/tags" Target="../tags/tag54.xml"/><Relationship Id="rId9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1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100.png"/><Relationship Id="rId5" Type="http://schemas.openxmlformats.org/officeDocument/2006/relationships/tags" Target="../tags/tag63.xml"/><Relationship Id="rId10" Type="http://schemas.openxmlformats.org/officeDocument/2006/relationships/image" Target="../media/image99.png"/><Relationship Id="rId4" Type="http://schemas.openxmlformats.org/officeDocument/2006/relationships/tags" Target="../tags/tag62.xml"/><Relationship Id="rId9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Stereo Matching in a Nutshell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Chi Zhang, joint PhD candidate between</a:t>
            </a:r>
            <a:br>
              <a:rPr lang="en-US" dirty="0" smtClean="0"/>
            </a:br>
            <a:r>
              <a:rPr lang="en-US" dirty="0" smtClean="0"/>
              <a:t>Sun </a:t>
            </a:r>
            <a:r>
              <a:rPr lang="en-US" dirty="0" err="1" smtClean="0"/>
              <a:t>Yat</a:t>
            </a:r>
            <a:r>
              <a:rPr lang="en-US" dirty="0" smtClean="0"/>
              <a:t>-Sen University and</a:t>
            </a:r>
            <a:br>
              <a:rPr lang="en-US" dirty="0" smtClean="0"/>
            </a:br>
            <a:r>
              <a:rPr lang="en-US" dirty="0" smtClean="0"/>
              <a:t> Microsoft Research Asia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Support Weights (ASW)</a:t>
            </a:r>
            <a:br>
              <a:rPr lang="en-US" dirty="0" smtClean="0"/>
            </a:br>
            <a:r>
              <a:rPr lang="en-US" sz="2400" dirty="0"/>
              <a:t>(Yoon and </a:t>
            </a:r>
            <a:r>
              <a:rPr lang="en-US" sz="2400" dirty="0" err="1"/>
              <a:t>Kweon</a:t>
            </a:r>
            <a:r>
              <a:rPr lang="en-US" sz="2400" dirty="0"/>
              <a:t>, </a:t>
            </a:r>
            <a:r>
              <a:rPr lang="en-US" sz="2400" dirty="0" smtClean="0"/>
              <a:t>CVPR’05) </a:t>
            </a:r>
            <a:r>
              <a:rPr lang="en-US" sz="2400" dirty="0"/>
              <a:t>[1]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6180666" cy="457822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Key ideas:</a:t>
            </a:r>
          </a:p>
          <a:p>
            <a:pPr lvl="1"/>
            <a:r>
              <a:rPr lang="en-US" dirty="0" smtClean="0"/>
              <a:t>Compute matching cost at a larger window (i.e. 35x35)</a:t>
            </a:r>
          </a:p>
          <a:p>
            <a:pPr lvl="1"/>
            <a:r>
              <a:rPr lang="en-US" dirty="0" smtClean="0"/>
              <a:t>Pixels closer and more similar to the center pixel contribute more to the cost (ADAPTIVE)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Pros and Cons:</a:t>
            </a:r>
          </a:p>
          <a:p>
            <a:pPr lvl="1"/>
            <a:r>
              <a:rPr lang="en-US" dirty="0" smtClean="0"/>
              <a:t>Adaptive weights is more reasonable than fixed weights.</a:t>
            </a:r>
          </a:p>
          <a:p>
            <a:pPr lvl="1"/>
            <a:r>
              <a:rPr lang="en-US" dirty="0" smtClean="0"/>
              <a:t>Slow.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89" y="3801553"/>
            <a:ext cx="5818783" cy="833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57" y="5022077"/>
            <a:ext cx="3998284" cy="6287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57" y="4396633"/>
            <a:ext cx="3728110" cy="5037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5622" y="720870"/>
            <a:ext cx="2823586" cy="14397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1232" y="2554267"/>
            <a:ext cx="2867026" cy="141489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843631" y="2196709"/>
            <a:ext cx="1466665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 patch 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05654" y="2196709"/>
            <a:ext cx="1466665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weights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503054" y="4121238"/>
            <a:ext cx="837126" cy="32376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圆角矩形 12"/>
          <p:cNvSpPr/>
          <p:nvPr/>
        </p:nvSpPr>
        <p:spPr>
          <a:xfrm>
            <a:off x="4411865" y="4121237"/>
            <a:ext cx="837126" cy="323761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肘形连接符 5"/>
          <p:cNvCxnSpPr>
            <a:stCxn id="4" idx="2"/>
            <a:endCxn id="12" idx="1"/>
          </p:cNvCxnSpPr>
          <p:nvPr/>
        </p:nvCxnSpPr>
        <p:spPr>
          <a:xfrm rot="16200000" flipH="1">
            <a:off x="5521619" y="2844997"/>
            <a:ext cx="891436" cy="409144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3" idx="2"/>
            <a:endCxn id="22" idx="1"/>
          </p:cNvCxnSpPr>
          <p:nvPr/>
        </p:nvCxnSpPr>
        <p:spPr>
          <a:xfrm rot="16200000" flipH="1">
            <a:off x="6319992" y="2955433"/>
            <a:ext cx="203501" cy="3182629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9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Support Weights (ASW)</a:t>
            </a:r>
            <a:br>
              <a:rPr lang="en-US" dirty="0"/>
            </a:br>
            <a:r>
              <a:rPr lang="en-US" sz="2400" dirty="0" smtClean="0"/>
              <a:t>(</a:t>
            </a:r>
            <a:r>
              <a:rPr lang="en-US" altLang="zh-CN" sz="2400" dirty="0" smtClean="0"/>
              <a:t>Results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5" name="Picture 4" descr="http://vision.middlebury.edu/stereo/eval/newEval/imagedirs/teddy/results/alg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8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vision.middlebury.edu/stereo/eval/newEval/teddy/im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2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Cost Volume Filtering</a:t>
            </a:r>
            <a:br>
              <a:rPr lang="en-US" dirty="0" smtClean="0"/>
            </a:br>
            <a:r>
              <a:rPr lang="en-US" sz="2400" dirty="0"/>
              <a:t>(</a:t>
            </a:r>
            <a:r>
              <a:rPr lang="en-US" sz="2400" dirty="0" err="1"/>
              <a:t>Rhemann</a:t>
            </a:r>
            <a:r>
              <a:rPr lang="en-US" sz="2400" dirty="0"/>
              <a:t> et al., CVPR’11</a:t>
            </a:r>
            <a:r>
              <a:rPr lang="en-US" sz="2400" dirty="0" smtClean="0"/>
              <a:t>) [2]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6561666" cy="3880773"/>
          </a:xfrm>
        </p:spPr>
        <p:txBody>
          <a:bodyPr>
            <a:normAutofit/>
          </a:bodyPr>
          <a:lstStyle/>
          <a:p>
            <a:r>
              <a:rPr lang="en-US" dirty="0" smtClean="0"/>
              <a:t>Key ideas:</a:t>
            </a:r>
          </a:p>
          <a:p>
            <a:pPr lvl="1"/>
            <a:r>
              <a:rPr lang="en-US" dirty="0" smtClean="0"/>
              <a:t>Computing matching cost by ASW </a:t>
            </a:r>
            <a:r>
              <a:rPr lang="en-US" dirty="0" smtClean="0"/>
              <a:t>is equivalent to filtering each </a:t>
            </a:r>
            <a:r>
              <a:rPr lang="en-US" dirty="0" smtClean="0"/>
              <a:t>z-slice </a:t>
            </a:r>
            <a:r>
              <a:rPr lang="en-US" dirty="0" smtClean="0"/>
              <a:t>of the cost volume by a bilateral filter.</a:t>
            </a:r>
          </a:p>
          <a:p>
            <a:pPr lvl="1"/>
            <a:r>
              <a:rPr lang="en-US" dirty="0" smtClean="0"/>
              <a:t>Accelerate the filtering process by using Guided Filter.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0" y="890587"/>
            <a:ext cx="4648200" cy="5591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584" y="3464758"/>
            <a:ext cx="1466665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Raw Costs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584" y="4082218"/>
            <a:ext cx="1466665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Box Filter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584" y="5317138"/>
            <a:ext cx="1466665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Guided Filter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584" y="5934599"/>
            <a:ext cx="1466665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Ground Truth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584" y="4699678"/>
            <a:ext cx="1466665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Bilateral Filter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07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PatchMatch</a:t>
            </a:r>
            <a:r>
              <a:rPr lang="en-US" dirty="0" smtClean="0"/>
              <a:t> Stereo</a:t>
            </a:r>
            <a:br>
              <a:rPr lang="en-US" dirty="0" smtClean="0"/>
            </a:br>
            <a:r>
              <a:rPr lang="en-US" sz="2400" dirty="0"/>
              <a:t>(</a:t>
            </a:r>
            <a:r>
              <a:rPr lang="en-US" sz="2400" dirty="0" err="1"/>
              <a:t>Bleyer</a:t>
            </a:r>
            <a:r>
              <a:rPr lang="en-US" sz="2400" dirty="0"/>
              <a:t> et al., BMVC’11</a:t>
            </a:r>
            <a:r>
              <a:rPr lang="en-US" sz="2400" dirty="0" smtClean="0"/>
              <a:t>) [3]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dirty="0" smtClean="0"/>
              <a:t>Motivation:</a:t>
            </a:r>
          </a:p>
          <a:p>
            <a:pPr lvl="1"/>
            <a:r>
              <a:rPr lang="en-US" dirty="0" smtClean="0"/>
              <a:t>Matching costs computed by matching square windows have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smtClean="0"/>
              <a:t>frontal-parallel” bias.</a:t>
            </a:r>
          </a:p>
          <a:p>
            <a:r>
              <a:rPr lang="en-US" dirty="0" smtClean="0"/>
              <a:t>Key ideas:</a:t>
            </a:r>
          </a:p>
          <a:p>
            <a:pPr lvl="1"/>
            <a:r>
              <a:rPr lang="en-US" dirty="0" smtClean="0"/>
              <a:t>Parameterize each pixel as a plane instead of a disparity value.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Matching window is now square-to-</a:t>
            </a:r>
            <a:r>
              <a:rPr lang="en-US" altLang="zh-CN" dirty="0" smtClean="0">
                <a:solidFill>
                  <a:srgbClr val="FF0000"/>
                </a:solidFill>
              </a:rPr>
              <a:t>trapezoidal.</a:t>
            </a:r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Variables have too many states (infinite numbers of possible planes).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Inference by </a:t>
            </a:r>
            <a:r>
              <a:rPr lang="en-US" dirty="0" err="1" smtClean="0"/>
              <a:t>PatchMatch</a:t>
            </a:r>
            <a:r>
              <a:rPr lang="en-US" dirty="0" smtClean="0"/>
              <a:t> algorithm!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310" y="1608898"/>
            <a:ext cx="1171004" cy="1160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701" y="3259843"/>
            <a:ext cx="1691451" cy="1176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2784" y="4922810"/>
            <a:ext cx="1165583" cy="1133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44" y="4015584"/>
            <a:ext cx="2660572" cy="2514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82192" y="4416544"/>
            <a:ext cx="2501899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 y-slanted patch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09829" y="1680822"/>
            <a:ext cx="1013105" cy="1028109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9009830" y="3339637"/>
            <a:ext cx="1013105" cy="102810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 rot="16200000">
            <a:off x="9009829" y="4979260"/>
            <a:ext cx="1013105" cy="101310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9"/>
          <p:cNvSpPr txBox="1"/>
          <p:nvPr/>
        </p:nvSpPr>
        <p:spPr>
          <a:xfrm>
            <a:off x="8986468" y="6005931"/>
            <a:ext cx="2501899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 x-slanted patch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9009829" y="2752710"/>
            <a:ext cx="3039295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example constant patch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8982193" y="919218"/>
            <a:ext cx="1040742" cy="523220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Disparity</a:t>
            </a:r>
            <a:b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patch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10397441" y="919218"/>
            <a:ext cx="1040742" cy="738664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Matching</a:t>
            </a:r>
            <a:b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window</a:t>
            </a:r>
          </a:p>
          <a:p>
            <a:pPr algn="ct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3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PatchMatch</a:t>
            </a:r>
            <a:r>
              <a:rPr lang="en-US" dirty="0" smtClean="0"/>
              <a:t> Stereo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dirty="0" smtClean="0"/>
              <a:t>Three </a:t>
            </a:r>
            <a:r>
              <a:rPr lang="en-US" dirty="0"/>
              <a:t>secret </a:t>
            </a:r>
            <a:r>
              <a:rPr lang="en-US" dirty="0" smtClean="0"/>
              <a:t>ingredients (repeat step 2, 3 till convergence):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Random Initialization</a:t>
            </a:r>
          </a:p>
          <a:p>
            <a:pPr lvl="1"/>
            <a:r>
              <a:rPr lang="en-US" dirty="0"/>
              <a:t>Initialize disparity planes for each pixel randomly.</a:t>
            </a:r>
          </a:p>
          <a:p>
            <a:pPr lvl="1"/>
            <a:r>
              <a:rPr lang="en-US" dirty="0"/>
              <a:t>There’re always some pixels which get “good” planes simply by chance.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Spatial Propagation</a:t>
            </a:r>
          </a:p>
          <a:p>
            <a:pPr lvl="1"/>
            <a:r>
              <a:rPr lang="en-US" dirty="0"/>
              <a:t>A pixel will try the current best planes from its neighbors.</a:t>
            </a:r>
          </a:p>
          <a:p>
            <a:pPr lvl="1"/>
            <a:r>
              <a:rPr lang="en-US" dirty="0"/>
              <a:t>Neighboring pixels often share </a:t>
            </a:r>
            <a:r>
              <a:rPr lang="en-US" altLang="zh-CN" dirty="0"/>
              <a:t>a</a:t>
            </a:r>
            <a:r>
              <a:rPr lang="en-US" dirty="0"/>
              <a:t> same</a:t>
            </a:r>
            <a:r>
              <a:rPr lang="en-US" altLang="zh-CN" dirty="0"/>
              <a:t>/</a:t>
            </a:r>
            <a:r>
              <a:rPr lang="en-US" dirty="0"/>
              <a:t>similar plane.</a:t>
            </a:r>
          </a:p>
          <a:p>
            <a:pPr lvl="1"/>
            <a:r>
              <a:rPr lang="en-US" dirty="0"/>
              <a:t>Good planes will “travel” very fast across the image.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Random Refinement</a:t>
            </a:r>
          </a:p>
          <a:p>
            <a:pPr lvl="1"/>
            <a:r>
              <a:rPr lang="en-US" dirty="0" smtClean="0"/>
              <a:t>Perturb the current best plane in an exponentially decreasing radius.</a:t>
            </a:r>
          </a:p>
          <a:p>
            <a:pPr lvl="1"/>
            <a:r>
              <a:rPr lang="en-US" dirty="0" smtClean="0"/>
              <a:t>Help enrich proposals, and help escape from local minimum.</a:t>
            </a:r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650" y="723612"/>
            <a:ext cx="3064949" cy="2381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254" y="3674065"/>
            <a:ext cx="3070513" cy="24855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74002" y="3146822"/>
            <a:ext cx="2022293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Random Initialization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4001" y="6201015"/>
            <a:ext cx="2022293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During 1st iteration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PatchMatch</a:t>
            </a:r>
            <a:r>
              <a:rPr lang="en-US" dirty="0"/>
              <a:t> Stereo</a:t>
            </a:r>
            <a:br>
              <a:rPr lang="en-US" dirty="0"/>
            </a:br>
            <a:r>
              <a:rPr lang="en-US" sz="2400" dirty="0" smtClean="0"/>
              <a:t>(</a:t>
            </a:r>
            <a:r>
              <a:rPr lang="en-US" altLang="zh-CN" sz="2400" dirty="0" smtClean="0"/>
              <a:t>Results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1268" name="Picture 4" descr="http://vision.middlebury.edu/stereo/eval/newEval/teddy/im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vision.middlebury.edu/stereo/eval/newEval/imagedirs/teddy/results/alg1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8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1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PatchMatch</a:t>
            </a:r>
            <a:r>
              <a:rPr lang="en-US" dirty="0" smtClean="0"/>
              <a:t> Stereo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omparison between ASW and PMS (point clouds).</a:t>
            </a:r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87578" y="4724400"/>
            <a:ext cx="282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point cloud to justify slanted plane matching cost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http://www.cs.cityu.edu.hk/~qiyang/publications/images/pami-08-qingxiong-ya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10" y="2951956"/>
            <a:ext cx="619125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8012" y="6111876"/>
            <a:ext cx="2651298" cy="523220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Adaptive Support Weights</a:t>
            </a:r>
          </a:p>
          <a:p>
            <a:pPr algn="ct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Square Window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1262" y="6110190"/>
            <a:ext cx="2651298" cy="523220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PatchMatch</a:t>
            </a: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Stereo</a:t>
            </a:r>
          </a:p>
          <a:p>
            <a:pPr algn="ctr"/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Slanted Window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4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Matching Cost by CNN</a:t>
            </a:r>
            <a:br>
              <a:rPr lang="en-US" dirty="0" smtClean="0"/>
            </a:br>
            <a:r>
              <a:rPr lang="en-US" sz="2400" dirty="0"/>
              <a:t>(</a:t>
            </a:r>
            <a:r>
              <a:rPr lang="en-US" sz="2400" dirty="0" err="1"/>
              <a:t>Zbontar</a:t>
            </a:r>
            <a:r>
              <a:rPr lang="en-US" sz="2400" dirty="0"/>
              <a:t> and </a:t>
            </a:r>
            <a:r>
              <a:rPr lang="en-US" sz="2400" dirty="0" err="1"/>
              <a:t>LeCun</a:t>
            </a:r>
            <a:r>
              <a:rPr lang="en-US" sz="2400" dirty="0"/>
              <a:t>, CVPR’15</a:t>
            </a:r>
            <a:r>
              <a:rPr lang="en-US" sz="2400" dirty="0" smtClean="0"/>
              <a:t>) [4]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7399866" cy="469741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Key Ideas:</a:t>
            </a:r>
          </a:p>
          <a:p>
            <a:pPr lvl="1"/>
            <a:r>
              <a:rPr lang="en-US" altLang="zh-CN" dirty="0" smtClean="0"/>
              <a:t>Compute matching cost by CNN instead of using hand-crafted features and distance measure.</a:t>
            </a:r>
          </a:p>
          <a:p>
            <a:pPr lvl="1"/>
            <a:r>
              <a:rPr lang="en-US" altLang="zh-CN" dirty="0" smtClean="0"/>
              <a:t>Network work input is two raw patches, output is their similarity score.</a:t>
            </a:r>
          </a:p>
          <a:p>
            <a:r>
              <a:rPr lang="en-US" altLang="zh-CN" dirty="0" smtClean="0"/>
              <a:t>Pros and Cons:</a:t>
            </a:r>
          </a:p>
          <a:p>
            <a:pPr lvl="1"/>
            <a:r>
              <a:rPr lang="en-US" altLang="zh-CN" dirty="0" smtClean="0"/>
              <a:t>Very robust.</a:t>
            </a:r>
          </a:p>
          <a:p>
            <a:pPr lvl="1"/>
            <a:r>
              <a:rPr lang="en-US" altLang="zh-CN" dirty="0" smtClean="0"/>
              <a:t>Slow.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253" y="533902"/>
            <a:ext cx="3208221" cy="59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Imposing</a:t>
            </a:r>
            <a:br>
              <a:rPr lang="en-US" dirty="0" smtClean="0"/>
            </a:br>
            <a:r>
              <a:rPr lang="en-US" dirty="0" smtClean="0"/>
              <a:t>Spatial Regularizations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327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4-Neighbor MRF Formulation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Objective function: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The </a:t>
            </a:r>
            <a:r>
              <a:rPr lang="en-US" altLang="zh-CN" dirty="0"/>
              <a:t>problem is NP-hard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Solvers (all approximated):</a:t>
            </a:r>
          </a:p>
          <a:p>
            <a:pPr lvl="1"/>
            <a:r>
              <a:rPr lang="en-US" altLang="zh-CN" dirty="0" smtClean="0"/>
              <a:t>Graph Cut.</a:t>
            </a:r>
          </a:p>
          <a:p>
            <a:pPr lvl="1"/>
            <a:r>
              <a:rPr lang="en-US" altLang="zh-CN" dirty="0" smtClean="0"/>
              <a:t>Belief Propagation.</a:t>
            </a:r>
          </a:p>
          <a:p>
            <a:pPr lvl="1"/>
            <a:r>
              <a:rPr lang="en-US" altLang="zh-CN" dirty="0" smtClean="0"/>
              <a:t>Dynamic Programming.</a:t>
            </a:r>
          </a:p>
          <a:p>
            <a:pPr lvl="1"/>
            <a:r>
              <a:rPr lang="en-US" altLang="zh-CN" dirty="0" smtClean="0"/>
              <a:t>Semi-Global Matching.</a:t>
            </a:r>
          </a:p>
          <a:p>
            <a:pPr lvl="1"/>
            <a:r>
              <a:rPr lang="en-US" altLang="zh-CN" dirty="0" err="1" smtClean="0"/>
              <a:t>Variational</a:t>
            </a:r>
            <a:r>
              <a:rPr lang="en-US" altLang="zh-CN" dirty="0" smtClean="0"/>
              <a:t> </a:t>
            </a:r>
            <a:r>
              <a:rPr lang="en-US" altLang="zh-CN" dirty="0" smtClean="0"/>
              <a:t>Solver.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grpSp>
        <p:nvGrpSpPr>
          <p:cNvPr id="105" name="Group 104"/>
          <p:cNvGrpSpPr/>
          <p:nvPr/>
        </p:nvGrpSpPr>
        <p:grpSpPr>
          <a:xfrm>
            <a:off x="8176260" y="1911294"/>
            <a:ext cx="2614613" cy="2303503"/>
            <a:chOff x="6498431" y="2901950"/>
            <a:chExt cx="2614613" cy="2303503"/>
          </a:xfrm>
        </p:grpSpPr>
        <p:sp>
          <p:nvSpPr>
            <p:cNvPr id="5" name="Oval 4"/>
            <p:cNvSpPr/>
            <p:nvPr/>
          </p:nvSpPr>
          <p:spPr>
            <a:xfrm>
              <a:off x="6858000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665309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469655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858000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665309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469655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858000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665309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69655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5" idx="6"/>
              <a:endCxn id="6" idx="2"/>
            </p:cNvCxnSpPr>
            <p:nvPr/>
          </p:nvCxnSpPr>
          <p:spPr>
            <a:xfrm>
              <a:off x="7117491" y="3354860"/>
              <a:ext cx="54781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" idx="6"/>
              <a:endCxn id="7" idx="2"/>
            </p:cNvCxnSpPr>
            <p:nvPr/>
          </p:nvCxnSpPr>
          <p:spPr>
            <a:xfrm>
              <a:off x="7924800" y="3354860"/>
              <a:ext cx="54485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" idx="6"/>
            </p:cNvCxnSpPr>
            <p:nvPr/>
          </p:nvCxnSpPr>
          <p:spPr>
            <a:xfrm flipV="1">
              <a:off x="8729146" y="3354859"/>
              <a:ext cx="383898" cy="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5" idx="2"/>
            </p:cNvCxnSpPr>
            <p:nvPr/>
          </p:nvCxnSpPr>
          <p:spPr>
            <a:xfrm>
              <a:off x="6498431" y="3354860"/>
              <a:ext cx="359569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6"/>
              <a:endCxn id="16" idx="2"/>
            </p:cNvCxnSpPr>
            <p:nvPr/>
          </p:nvCxnSpPr>
          <p:spPr>
            <a:xfrm>
              <a:off x="7117491" y="4053702"/>
              <a:ext cx="54781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18" idx="2"/>
            </p:cNvCxnSpPr>
            <p:nvPr/>
          </p:nvCxnSpPr>
          <p:spPr>
            <a:xfrm>
              <a:off x="6498431" y="4752201"/>
              <a:ext cx="359569" cy="34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8" idx="6"/>
              <a:endCxn id="19" idx="2"/>
            </p:cNvCxnSpPr>
            <p:nvPr/>
          </p:nvCxnSpPr>
          <p:spPr>
            <a:xfrm>
              <a:off x="7117491" y="4752544"/>
              <a:ext cx="54781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16" idx="6"/>
              <a:endCxn id="17" idx="2"/>
            </p:cNvCxnSpPr>
            <p:nvPr/>
          </p:nvCxnSpPr>
          <p:spPr>
            <a:xfrm>
              <a:off x="7924800" y="4053702"/>
              <a:ext cx="54485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15" idx="2"/>
            </p:cNvCxnSpPr>
            <p:nvPr/>
          </p:nvCxnSpPr>
          <p:spPr>
            <a:xfrm>
              <a:off x="6498431" y="4053360"/>
              <a:ext cx="359569" cy="3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9" idx="6"/>
              <a:endCxn id="20" idx="2"/>
            </p:cNvCxnSpPr>
            <p:nvPr/>
          </p:nvCxnSpPr>
          <p:spPr>
            <a:xfrm>
              <a:off x="7924800" y="4752544"/>
              <a:ext cx="54485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7" idx="6"/>
            </p:cNvCxnSpPr>
            <p:nvPr/>
          </p:nvCxnSpPr>
          <p:spPr>
            <a:xfrm flipV="1">
              <a:off x="8729146" y="4053360"/>
              <a:ext cx="383898" cy="3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0" idx="6"/>
            </p:cNvCxnSpPr>
            <p:nvPr/>
          </p:nvCxnSpPr>
          <p:spPr>
            <a:xfrm flipV="1">
              <a:off x="8729146" y="4752201"/>
              <a:ext cx="383898" cy="34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5" idx="4"/>
              <a:endCxn id="15" idx="0"/>
            </p:cNvCxnSpPr>
            <p:nvPr/>
          </p:nvCxnSpPr>
          <p:spPr>
            <a:xfrm>
              <a:off x="6987746" y="3484605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15" idx="4"/>
              <a:endCxn id="18" idx="0"/>
            </p:cNvCxnSpPr>
            <p:nvPr/>
          </p:nvCxnSpPr>
          <p:spPr>
            <a:xfrm>
              <a:off x="6987746" y="4183447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" idx="4"/>
              <a:endCxn id="16" idx="0"/>
            </p:cNvCxnSpPr>
            <p:nvPr/>
          </p:nvCxnSpPr>
          <p:spPr>
            <a:xfrm>
              <a:off x="7795055" y="3484605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16" idx="4"/>
              <a:endCxn id="19" idx="0"/>
            </p:cNvCxnSpPr>
            <p:nvPr/>
          </p:nvCxnSpPr>
          <p:spPr>
            <a:xfrm>
              <a:off x="7795055" y="4183447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17" idx="4"/>
              <a:endCxn id="20" idx="0"/>
            </p:cNvCxnSpPr>
            <p:nvPr/>
          </p:nvCxnSpPr>
          <p:spPr>
            <a:xfrm>
              <a:off x="8599401" y="4183447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" idx="4"/>
              <a:endCxn id="17" idx="0"/>
            </p:cNvCxnSpPr>
            <p:nvPr/>
          </p:nvCxnSpPr>
          <p:spPr>
            <a:xfrm>
              <a:off x="8599401" y="3484605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endCxn id="5" idx="0"/>
            </p:cNvCxnSpPr>
            <p:nvPr/>
          </p:nvCxnSpPr>
          <p:spPr>
            <a:xfrm>
              <a:off x="6987746" y="2901950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endCxn id="6" idx="0"/>
            </p:cNvCxnSpPr>
            <p:nvPr/>
          </p:nvCxnSpPr>
          <p:spPr>
            <a:xfrm>
              <a:off x="7795055" y="2901950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8" idx="4"/>
            </p:cNvCxnSpPr>
            <p:nvPr/>
          </p:nvCxnSpPr>
          <p:spPr>
            <a:xfrm>
              <a:off x="6987746" y="4882289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20" idx="4"/>
            </p:cNvCxnSpPr>
            <p:nvPr/>
          </p:nvCxnSpPr>
          <p:spPr>
            <a:xfrm>
              <a:off x="8599401" y="4882289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7" idx="0"/>
            </p:cNvCxnSpPr>
            <p:nvPr/>
          </p:nvCxnSpPr>
          <p:spPr>
            <a:xfrm>
              <a:off x="8599401" y="2924175"/>
              <a:ext cx="0" cy="30093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9" idx="4"/>
            </p:cNvCxnSpPr>
            <p:nvPr/>
          </p:nvCxnSpPr>
          <p:spPr>
            <a:xfrm>
              <a:off x="7795055" y="4882289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Oval 105"/>
          <p:cNvSpPr/>
          <p:nvPr/>
        </p:nvSpPr>
        <p:spPr>
          <a:xfrm>
            <a:off x="8176260" y="4720668"/>
            <a:ext cx="259491" cy="25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8176260" y="5425440"/>
            <a:ext cx="259491" cy="2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590483" y="4588803"/>
            <a:ext cx="3148241" cy="523220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Pixel, where </a:t>
            </a: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matching cost </a:t>
            </a:r>
          </a:p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defined.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90483" y="5219101"/>
            <a:ext cx="3148241" cy="523220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eighborhood,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</a:t>
            </a:r>
            <a:endParaRPr lang="en-US" sz="14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smoothness cost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</a:t>
            </a: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defined.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34" y="2935455"/>
            <a:ext cx="5827211" cy="95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human perceive depth?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Single-eye (Depth prediction from single image)</a:t>
            </a:r>
            <a:endParaRPr lang="en-US" dirty="0"/>
          </a:p>
          <a:p>
            <a:pPr lvl="1"/>
            <a:r>
              <a:rPr lang="en-US" dirty="0"/>
              <a:t>Use scene priors </a:t>
            </a:r>
            <a:r>
              <a:rPr lang="en-US" dirty="0" smtClean="0"/>
              <a:t>(occlusion, focus</a:t>
            </a:r>
            <a:r>
              <a:rPr lang="en-US" dirty="0"/>
              <a:t>, </a:t>
            </a:r>
            <a:r>
              <a:rPr lang="en-US" dirty="0" smtClean="0"/>
              <a:t>haze, vanishing lines ...).</a:t>
            </a:r>
          </a:p>
          <a:p>
            <a:pPr lvl="1"/>
            <a:r>
              <a:rPr lang="en-US" dirty="0" smtClean="0"/>
              <a:t>Mainly rely on learning-based methods.</a:t>
            </a:r>
            <a:endParaRPr lang="en-US" dirty="0"/>
          </a:p>
          <a:p>
            <a:pPr lvl="1"/>
            <a:r>
              <a:rPr lang="en-US" dirty="0" smtClean="0"/>
              <a:t>Accuracy: low.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Two-eye (The Stereo Matching problem)</a:t>
            </a:r>
          </a:p>
          <a:p>
            <a:pPr lvl="1"/>
            <a:r>
              <a:rPr lang="en-US" dirty="0" smtClean="0"/>
              <a:t>Use two-view geometry.</a:t>
            </a:r>
          </a:p>
          <a:p>
            <a:pPr lvl="1"/>
            <a:r>
              <a:rPr lang="en-US" dirty="0" smtClean="0"/>
              <a:t>Mainly rely on triangulation between correspondences.</a:t>
            </a:r>
          </a:p>
          <a:p>
            <a:pPr lvl="1"/>
            <a:r>
              <a:rPr lang="en-US" dirty="0" smtClean="0"/>
              <a:t>Accuracy: high.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74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Graph Cut Solver</a:t>
            </a:r>
            <a:br>
              <a:rPr lang="en-US" dirty="0" smtClean="0"/>
            </a:br>
            <a:r>
              <a:rPr lang="en-US" sz="2400" dirty="0"/>
              <a:t>(</a:t>
            </a:r>
            <a:r>
              <a:rPr lang="en-US" sz="2400" dirty="0" err="1"/>
              <a:t>Boykov</a:t>
            </a:r>
            <a:r>
              <a:rPr lang="en-US" sz="2400" dirty="0"/>
              <a:t> et al., PAMI’01</a:t>
            </a:r>
            <a:r>
              <a:rPr lang="en-US" sz="2400" dirty="0" smtClean="0"/>
              <a:t>) [5]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6742641" cy="46974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Key </a:t>
                </a:r>
                <a:r>
                  <a:rPr lang="en-US" altLang="zh-CN" dirty="0" smtClean="0"/>
                  <a:t>idea: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Perform “gradient descent” in discrete space till convergence.</a:t>
                </a:r>
                <a:endParaRPr lang="en-US" altLang="zh-CN" dirty="0"/>
              </a:p>
              <a:p>
                <a:pPr>
                  <a:buFont typeface="+mj-lt"/>
                  <a:buAutoNum type="arabicPeriod"/>
                </a:pPr>
                <a:r>
                  <a:rPr lang="en-US" altLang="zh-CN" dirty="0" smtClean="0"/>
                  <a:t>Define a “move” in discrete space.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/>
                  <a:t>-expansion.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/>
                  <a:t> swap.</a:t>
                </a:r>
              </a:p>
              <a:p>
                <a:pPr lvl="1"/>
                <a:r>
                  <a:rPr lang="en-US" altLang="zh-CN" dirty="0" smtClean="0"/>
                  <a:t>Why do we need these moves? - Because changing pixel’s label one-by-one won’t get you far.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altLang="zh-CN" dirty="0" smtClean="0"/>
                  <a:t>Each “move” corresponds to a binary labeling problem.</a:t>
                </a:r>
              </a:p>
              <a:p>
                <a:pPr lvl="1"/>
                <a:r>
                  <a:rPr lang="en-US" altLang="zh-CN" dirty="0" smtClean="0"/>
                  <a:t>Each binary configuration corresponds to a cut of a </a:t>
                </a:r>
                <a:r>
                  <a:rPr lang="en-US" altLang="zh-CN" dirty="0" smtClean="0"/>
                  <a:t>cleverly </a:t>
                </a:r>
                <a:r>
                  <a:rPr lang="en-US" altLang="zh-CN" dirty="0" smtClean="0"/>
                  <a:t>designed graph.</a:t>
                </a:r>
              </a:p>
              <a:p>
                <a:pPr lvl="1"/>
                <a:r>
                  <a:rPr lang="en-US" altLang="zh-CN" dirty="0" smtClean="0"/>
                  <a:t>Finding the minimal cut results in a best “move”.</a:t>
                </a:r>
              </a:p>
              <a:p>
                <a:pPr lvl="1"/>
                <a:r>
                  <a:rPr lang="en-US" altLang="zh-CN" dirty="0" smtClean="0"/>
                  <a:t>It is </a:t>
                </a:r>
                <a:r>
                  <a:rPr lang="en-US" altLang="zh-CN" dirty="0" smtClean="0"/>
                  <a:t>this very </a:t>
                </a:r>
                <a:r>
                  <a:rPr lang="en-US" altLang="zh-CN" dirty="0" smtClean="0"/>
                  <a:t>step that is solved by graph cut, hence the solver’s name.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6742641" cy="4697411"/>
              </a:xfrm>
              <a:blipFill rotWithShape="0">
                <a:blip r:embed="rId2"/>
                <a:stretch>
                  <a:fillRect l="-271" t="-778" r="-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370" y="2052775"/>
            <a:ext cx="1655717" cy="1617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770" y="2062299"/>
            <a:ext cx="1640386" cy="1609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435" y="4591050"/>
            <a:ext cx="1632721" cy="1609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035" y="4591051"/>
            <a:ext cx="1655717" cy="161739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9381533" y="2834484"/>
            <a:ext cx="770877" cy="336550"/>
          </a:xfrm>
          <a:prstGeom prst="rightArrow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9391057" y="5275268"/>
            <a:ext cx="770877" cy="336550"/>
          </a:xfrm>
          <a:prstGeom prst="rightArrow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78289" y="3684447"/>
                <a:ext cx="3148241" cy="307777"/>
              </a:xfrm>
              <a:prstGeom prst="rect">
                <a:avLst/>
              </a:prstGeom>
              <a:ln w="50800"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One possible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-expansion move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289" y="3684447"/>
                <a:ext cx="3148241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580" t="-3922" b="-17647"/>
                </a:stretch>
              </a:blipFill>
              <a:ln w="508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587813" y="6256066"/>
                <a:ext cx="3148241" cy="307777"/>
              </a:xfrm>
              <a:prstGeom prst="rect">
                <a:avLst/>
              </a:prstGeom>
              <a:ln w="50800"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One possible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swap move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13" y="6256066"/>
                <a:ext cx="3148241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581" t="-3922" b="-17647"/>
                </a:stretch>
              </a:blipFill>
              <a:ln w="508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Graph Cut Solver</a:t>
            </a:r>
            <a:br>
              <a:rPr lang="en-US" dirty="0"/>
            </a:br>
            <a:r>
              <a:rPr lang="en-US" sz="2400" dirty="0" smtClean="0"/>
              <a:t>(</a:t>
            </a:r>
            <a:r>
              <a:rPr lang="en-US" altLang="zh-CN" sz="2400" dirty="0" smtClean="0"/>
              <a:t>Results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1268" name="Picture 4" descr="http://vision.middlebury.edu/stereo/eval/newEval/teddy/im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vision.middlebury.edu/stereo/eval/newEval/imagedirs/teddy/results/alg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84" y="2160587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6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1533525" y="3680460"/>
            <a:ext cx="6876890" cy="707774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Message: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Belief Propagation Solver</a:t>
            </a:r>
            <a:br>
              <a:rPr lang="en-US" dirty="0" smtClean="0"/>
            </a:br>
            <a:r>
              <a:rPr lang="en-US" sz="2400" dirty="0"/>
              <a:t>(Sun et al., ECCV’02</a:t>
            </a:r>
            <a:r>
              <a:rPr lang="en-US" sz="2400" dirty="0" smtClean="0"/>
              <a:t>) [6]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Key ideas: </a:t>
            </a:r>
          </a:p>
          <a:p>
            <a:pPr lvl="1"/>
            <a:r>
              <a:rPr lang="en-US" altLang="zh-CN" dirty="0" smtClean="0"/>
              <a:t>Each candidate disparity receives endorsements (messages) from neighboring pixels.</a:t>
            </a:r>
          </a:p>
          <a:p>
            <a:pPr lvl="1"/>
            <a:r>
              <a:rPr lang="en-US" altLang="zh-CN" dirty="0" smtClean="0"/>
              <a:t>The endorsement (message) is defined recursively to propagate info globally.</a:t>
            </a:r>
          </a:p>
          <a:p>
            <a:pPr lvl="1"/>
            <a:r>
              <a:rPr lang="en-US" altLang="zh-CN" dirty="0" smtClean="0"/>
              <a:t>The disparity with largest combined </a:t>
            </a:r>
            <a:r>
              <a:rPr lang="en-US" altLang="zh-CN" dirty="0" smtClean="0"/>
              <a:t>endorsements </a:t>
            </a:r>
            <a:r>
              <a:rPr lang="en-US" altLang="zh-CN" dirty="0" smtClean="0"/>
              <a:t>and self-confidence, wins.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Algorithm: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 smtClean="0"/>
              <a:t>Initialize all messages to zero.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 smtClean="0"/>
              <a:t>Update messages until convergence.</a:t>
            </a:r>
          </a:p>
        </p:txBody>
      </p:sp>
      <p:pic>
        <p:nvPicPr>
          <p:cNvPr id="65" name="Picture 6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19" y="3792441"/>
            <a:ext cx="5224445" cy="595793"/>
          </a:xfrm>
          <a:prstGeom prst="rect">
            <a:avLst/>
          </a:prstGeom>
          <a:ln>
            <a:noFill/>
          </a:ln>
        </p:spPr>
      </p:pic>
      <p:grpSp>
        <p:nvGrpSpPr>
          <p:cNvPr id="60" name="Group 59"/>
          <p:cNvGrpSpPr/>
          <p:nvPr/>
        </p:nvGrpSpPr>
        <p:grpSpPr>
          <a:xfrm>
            <a:off x="9040588" y="3249372"/>
            <a:ext cx="2614613" cy="2303503"/>
            <a:chOff x="7254716" y="1008837"/>
            <a:chExt cx="2614613" cy="2303503"/>
          </a:xfrm>
        </p:grpSpPr>
        <p:grpSp>
          <p:nvGrpSpPr>
            <p:cNvPr id="6" name="Group 5"/>
            <p:cNvGrpSpPr/>
            <p:nvPr/>
          </p:nvGrpSpPr>
          <p:grpSpPr>
            <a:xfrm>
              <a:off x="7254716" y="1008837"/>
              <a:ext cx="2614613" cy="2303503"/>
              <a:chOff x="6498431" y="2901950"/>
              <a:chExt cx="2614613" cy="2303503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6858000" y="3225114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665309" y="3225114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469655" y="3225114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858000" y="3923956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 smtClean="0"/>
                  <a:t>s</a:t>
                </a:r>
                <a:endParaRPr lang="en-US" i="1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665309" y="3923956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t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469655" y="3923956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858000" y="4622798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665309" y="4622798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469655" y="4622798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/>
              <p:cNvCxnSpPr>
                <a:stCxn id="7" idx="6"/>
                <a:endCxn id="8" idx="2"/>
              </p:cNvCxnSpPr>
              <p:nvPr/>
            </p:nvCxnSpPr>
            <p:spPr>
              <a:xfrm>
                <a:off x="7117491" y="3354860"/>
                <a:ext cx="547818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8" idx="6"/>
                <a:endCxn id="9" idx="2"/>
              </p:cNvCxnSpPr>
              <p:nvPr/>
            </p:nvCxnSpPr>
            <p:spPr>
              <a:xfrm>
                <a:off x="7924800" y="3354860"/>
                <a:ext cx="544855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9" idx="6"/>
              </p:cNvCxnSpPr>
              <p:nvPr/>
            </p:nvCxnSpPr>
            <p:spPr>
              <a:xfrm flipV="1">
                <a:off x="8729146" y="3354859"/>
                <a:ext cx="383898" cy="1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endCxn id="7" idx="2"/>
              </p:cNvCxnSpPr>
              <p:nvPr/>
            </p:nvCxnSpPr>
            <p:spPr>
              <a:xfrm>
                <a:off x="6498431" y="3354860"/>
                <a:ext cx="359569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0" idx="6"/>
                <a:endCxn id="11" idx="2"/>
              </p:cNvCxnSpPr>
              <p:nvPr/>
            </p:nvCxnSpPr>
            <p:spPr>
              <a:xfrm>
                <a:off x="7117491" y="4053702"/>
                <a:ext cx="547818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13" idx="2"/>
              </p:cNvCxnSpPr>
              <p:nvPr/>
            </p:nvCxnSpPr>
            <p:spPr>
              <a:xfrm>
                <a:off x="6498431" y="4752201"/>
                <a:ext cx="359569" cy="343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3" idx="6"/>
                <a:endCxn id="14" idx="2"/>
              </p:cNvCxnSpPr>
              <p:nvPr/>
            </p:nvCxnSpPr>
            <p:spPr>
              <a:xfrm>
                <a:off x="7117491" y="4752544"/>
                <a:ext cx="547818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1" idx="6"/>
                <a:endCxn id="12" idx="2"/>
              </p:cNvCxnSpPr>
              <p:nvPr/>
            </p:nvCxnSpPr>
            <p:spPr>
              <a:xfrm>
                <a:off x="7924800" y="4053702"/>
                <a:ext cx="544855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0" idx="2"/>
              </p:cNvCxnSpPr>
              <p:nvPr/>
            </p:nvCxnSpPr>
            <p:spPr>
              <a:xfrm>
                <a:off x="6498431" y="4053360"/>
                <a:ext cx="359569" cy="342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4" idx="6"/>
                <a:endCxn id="15" idx="2"/>
              </p:cNvCxnSpPr>
              <p:nvPr/>
            </p:nvCxnSpPr>
            <p:spPr>
              <a:xfrm>
                <a:off x="7924800" y="4752544"/>
                <a:ext cx="544855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12" idx="6"/>
              </p:cNvCxnSpPr>
              <p:nvPr/>
            </p:nvCxnSpPr>
            <p:spPr>
              <a:xfrm flipV="1">
                <a:off x="8729146" y="4053360"/>
                <a:ext cx="383898" cy="342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5" idx="6"/>
              </p:cNvCxnSpPr>
              <p:nvPr/>
            </p:nvCxnSpPr>
            <p:spPr>
              <a:xfrm flipV="1">
                <a:off x="8729146" y="4752201"/>
                <a:ext cx="383898" cy="343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7" idx="4"/>
                <a:endCxn id="10" idx="0"/>
              </p:cNvCxnSpPr>
              <p:nvPr/>
            </p:nvCxnSpPr>
            <p:spPr>
              <a:xfrm>
                <a:off x="6987746" y="3484605"/>
                <a:ext cx="0" cy="439351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10" idx="4"/>
                <a:endCxn id="13" idx="0"/>
              </p:cNvCxnSpPr>
              <p:nvPr/>
            </p:nvCxnSpPr>
            <p:spPr>
              <a:xfrm>
                <a:off x="6987746" y="4183447"/>
                <a:ext cx="0" cy="439351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8" idx="4"/>
                <a:endCxn id="11" idx="0"/>
              </p:cNvCxnSpPr>
              <p:nvPr/>
            </p:nvCxnSpPr>
            <p:spPr>
              <a:xfrm>
                <a:off x="7795055" y="3484605"/>
                <a:ext cx="0" cy="439351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11" idx="4"/>
                <a:endCxn id="14" idx="0"/>
              </p:cNvCxnSpPr>
              <p:nvPr/>
            </p:nvCxnSpPr>
            <p:spPr>
              <a:xfrm>
                <a:off x="7795055" y="4183447"/>
                <a:ext cx="0" cy="439351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2" idx="4"/>
                <a:endCxn id="15" idx="0"/>
              </p:cNvCxnSpPr>
              <p:nvPr/>
            </p:nvCxnSpPr>
            <p:spPr>
              <a:xfrm>
                <a:off x="8599401" y="4183447"/>
                <a:ext cx="0" cy="439351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9" idx="4"/>
                <a:endCxn id="12" idx="0"/>
              </p:cNvCxnSpPr>
              <p:nvPr/>
            </p:nvCxnSpPr>
            <p:spPr>
              <a:xfrm>
                <a:off x="8599401" y="3484605"/>
                <a:ext cx="0" cy="439351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endCxn id="7" idx="0"/>
              </p:cNvCxnSpPr>
              <p:nvPr/>
            </p:nvCxnSpPr>
            <p:spPr>
              <a:xfrm>
                <a:off x="6987746" y="2901950"/>
                <a:ext cx="0" cy="323164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8" idx="0"/>
              </p:cNvCxnSpPr>
              <p:nvPr/>
            </p:nvCxnSpPr>
            <p:spPr>
              <a:xfrm>
                <a:off x="7795055" y="2901950"/>
                <a:ext cx="0" cy="323164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3" idx="4"/>
              </p:cNvCxnSpPr>
              <p:nvPr/>
            </p:nvCxnSpPr>
            <p:spPr>
              <a:xfrm>
                <a:off x="6987746" y="4882289"/>
                <a:ext cx="0" cy="323164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15" idx="4"/>
              </p:cNvCxnSpPr>
              <p:nvPr/>
            </p:nvCxnSpPr>
            <p:spPr>
              <a:xfrm>
                <a:off x="8599401" y="4882289"/>
                <a:ext cx="0" cy="323164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endCxn id="9" idx="0"/>
              </p:cNvCxnSpPr>
              <p:nvPr/>
            </p:nvCxnSpPr>
            <p:spPr>
              <a:xfrm>
                <a:off x="8599401" y="2924175"/>
                <a:ext cx="0" cy="300939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14" idx="4"/>
              </p:cNvCxnSpPr>
              <p:nvPr/>
            </p:nvCxnSpPr>
            <p:spPr>
              <a:xfrm>
                <a:off x="7795055" y="4882289"/>
                <a:ext cx="0" cy="323164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/>
            <p:cNvSpPr/>
            <p:nvPr/>
          </p:nvSpPr>
          <p:spPr>
            <a:xfrm>
              <a:off x="7554443" y="1252597"/>
              <a:ext cx="3706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bg1"/>
                  </a:solidFill>
                </a:rPr>
                <a:t>q</a:t>
              </a:r>
              <a:r>
                <a:rPr lang="en-US" sz="1600" i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551922" y="2653132"/>
              <a:ext cx="3706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chemeClr val="bg1"/>
                  </a:solidFill>
                </a:rPr>
                <a:t>q</a:t>
              </a:r>
              <a:r>
                <a:rPr lang="en-US" sz="1600" i="1" baseline="-25000" dirty="0" smtClean="0">
                  <a:solidFill>
                    <a:schemeClr val="bg1"/>
                  </a:solidFill>
                </a:rPr>
                <a:t>2</a:t>
              </a:r>
              <a:endParaRPr lang="en-US" sz="1600" i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1533525" y="4445319"/>
            <a:ext cx="6876890" cy="691888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Belief: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57" y="4669084"/>
            <a:ext cx="2862555" cy="468123"/>
          </a:xfrm>
          <a:prstGeom prst="rect">
            <a:avLst/>
          </a:prstGeom>
          <a:ln>
            <a:noFill/>
          </a:ln>
        </p:spPr>
      </p:pic>
      <p:cxnSp>
        <p:nvCxnSpPr>
          <p:cNvPr id="67" name="Straight Arrow Connector 66"/>
          <p:cNvCxnSpPr>
            <a:stCxn id="10" idx="7"/>
            <a:endCxn id="11" idx="1"/>
          </p:cNvCxnSpPr>
          <p:nvPr/>
        </p:nvCxnSpPr>
        <p:spPr>
          <a:xfrm>
            <a:off x="9621646" y="4309380"/>
            <a:ext cx="623822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7" idx="3"/>
            <a:endCxn id="10" idx="1"/>
          </p:cNvCxnSpPr>
          <p:nvPr/>
        </p:nvCxnSpPr>
        <p:spPr>
          <a:xfrm>
            <a:off x="9438159" y="3794025"/>
            <a:ext cx="0" cy="51535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10" idx="3"/>
          </p:cNvCxnSpPr>
          <p:nvPr/>
        </p:nvCxnSpPr>
        <p:spPr>
          <a:xfrm flipV="1">
            <a:off x="9438159" y="4492867"/>
            <a:ext cx="0" cy="50377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898" y="4154159"/>
            <a:ext cx="483114" cy="12647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05466" y="4690452"/>
            <a:ext cx="575437" cy="15302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04922" y="3995426"/>
            <a:ext cx="575437" cy="1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1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Belief Propagation Solver</a:t>
            </a:r>
            <a:br>
              <a:rPr lang="en-US" dirty="0"/>
            </a:br>
            <a:r>
              <a:rPr lang="en-US" sz="2400" dirty="0" smtClean="0"/>
              <a:t>(</a:t>
            </a:r>
            <a:r>
              <a:rPr lang="en-US" altLang="zh-CN" sz="2400" dirty="0" smtClean="0"/>
              <a:t>Results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1268" name="Picture 4" descr="http://vision.middlebury.edu/stereo/eval/newEval/teddy/im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vision.middlebury.edu/stereo/eval/newEval/imagedirs/teddy/results/alg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84" y="2160587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58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Dynamic Programming Solver</a:t>
            </a:r>
            <a:br>
              <a:rPr lang="en-US" dirty="0" smtClean="0"/>
            </a:br>
            <a:r>
              <a:rPr lang="en-US" sz="2400" dirty="0"/>
              <a:t>(Bobick and </a:t>
            </a:r>
            <a:r>
              <a:rPr lang="en-US" sz="2400" dirty="0" err="1"/>
              <a:t>Intille</a:t>
            </a:r>
            <a:r>
              <a:rPr lang="en-US" sz="2400" dirty="0"/>
              <a:t>, IJCV’99</a:t>
            </a:r>
            <a:r>
              <a:rPr lang="en-US" sz="2400" dirty="0" smtClean="0"/>
              <a:t>) [7]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6889326" cy="469741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Key ideas: </a:t>
            </a:r>
          </a:p>
          <a:p>
            <a:pPr lvl="1"/>
            <a:r>
              <a:rPr lang="en-US" altLang="zh-CN" dirty="0" smtClean="0"/>
              <a:t>Consider only left and right adjacent pixels as neighbors.</a:t>
            </a:r>
          </a:p>
          <a:p>
            <a:pPr lvl="1"/>
            <a:r>
              <a:rPr lang="en-US" altLang="zh-CN" dirty="0" smtClean="0"/>
              <a:t>Problem difficulty drastically reduced under this assumption: global minimum reachable efficiently.</a:t>
            </a:r>
            <a:endParaRPr lang="en-US" altLang="zh-CN" dirty="0"/>
          </a:p>
          <a:p>
            <a:r>
              <a:rPr lang="en-US" altLang="zh-CN" dirty="0" smtClean="0"/>
              <a:t>Algorithm:</a:t>
            </a:r>
          </a:p>
          <a:p>
            <a:pPr lvl="1"/>
            <a:r>
              <a:rPr lang="en-US" altLang="zh-CN" dirty="0" smtClean="0"/>
              <a:t>Solve each line independently by dynamic </a:t>
            </a:r>
            <a:r>
              <a:rPr lang="en-US" altLang="zh-CN" dirty="0" smtClean="0"/>
              <a:t>programming: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Pros and Cons:</a:t>
            </a:r>
          </a:p>
          <a:p>
            <a:pPr lvl="1"/>
            <a:r>
              <a:rPr lang="en-US" altLang="zh-CN" dirty="0" smtClean="0"/>
              <a:t>Very fast, solution is globally minimal.</a:t>
            </a:r>
          </a:p>
          <a:p>
            <a:pPr lvl="1"/>
            <a:r>
              <a:rPr lang="en-US" altLang="zh-CN" dirty="0" smtClean="0"/>
              <a:t>Results are of low quality, have streaking artifacts.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38271" y="1885854"/>
            <a:ext cx="2614613" cy="2303503"/>
            <a:chOff x="6498431" y="2901950"/>
            <a:chExt cx="2614613" cy="2303503"/>
          </a:xfrm>
        </p:grpSpPr>
        <p:sp>
          <p:nvSpPr>
            <p:cNvPr id="5" name="Oval 4"/>
            <p:cNvSpPr/>
            <p:nvPr/>
          </p:nvSpPr>
          <p:spPr>
            <a:xfrm>
              <a:off x="6858000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665309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469655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858000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65309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69655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858000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665309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469655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5" idx="6"/>
              <a:endCxn id="6" idx="2"/>
            </p:cNvCxnSpPr>
            <p:nvPr/>
          </p:nvCxnSpPr>
          <p:spPr>
            <a:xfrm>
              <a:off x="7117491" y="3354860"/>
              <a:ext cx="54781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6"/>
              <a:endCxn id="7" idx="2"/>
            </p:cNvCxnSpPr>
            <p:nvPr/>
          </p:nvCxnSpPr>
          <p:spPr>
            <a:xfrm>
              <a:off x="7924800" y="3354860"/>
              <a:ext cx="54485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6"/>
            </p:cNvCxnSpPr>
            <p:nvPr/>
          </p:nvCxnSpPr>
          <p:spPr>
            <a:xfrm flipV="1">
              <a:off x="8729146" y="3354859"/>
              <a:ext cx="383898" cy="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5" idx="2"/>
            </p:cNvCxnSpPr>
            <p:nvPr/>
          </p:nvCxnSpPr>
          <p:spPr>
            <a:xfrm>
              <a:off x="6498431" y="3354860"/>
              <a:ext cx="359569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6"/>
              <a:endCxn id="9" idx="2"/>
            </p:cNvCxnSpPr>
            <p:nvPr/>
          </p:nvCxnSpPr>
          <p:spPr>
            <a:xfrm>
              <a:off x="7117491" y="4053702"/>
              <a:ext cx="54781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1" idx="2"/>
            </p:cNvCxnSpPr>
            <p:nvPr/>
          </p:nvCxnSpPr>
          <p:spPr>
            <a:xfrm>
              <a:off x="6498431" y="4752201"/>
              <a:ext cx="359569" cy="34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6"/>
              <a:endCxn id="12" idx="2"/>
            </p:cNvCxnSpPr>
            <p:nvPr/>
          </p:nvCxnSpPr>
          <p:spPr>
            <a:xfrm>
              <a:off x="7117491" y="4752544"/>
              <a:ext cx="54781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6"/>
              <a:endCxn id="10" idx="2"/>
            </p:cNvCxnSpPr>
            <p:nvPr/>
          </p:nvCxnSpPr>
          <p:spPr>
            <a:xfrm>
              <a:off x="7924800" y="4053702"/>
              <a:ext cx="54485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8" idx="2"/>
            </p:cNvCxnSpPr>
            <p:nvPr/>
          </p:nvCxnSpPr>
          <p:spPr>
            <a:xfrm>
              <a:off x="6498431" y="4053360"/>
              <a:ext cx="359569" cy="3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6"/>
              <a:endCxn id="13" idx="2"/>
            </p:cNvCxnSpPr>
            <p:nvPr/>
          </p:nvCxnSpPr>
          <p:spPr>
            <a:xfrm>
              <a:off x="7924800" y="4752544"/>
              <a:ext cx="54485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0" idx="6"/>
            </p:cNvCxnSpPr>
            <p:nvPr/>
          </p:nvCxnSpPr>
          <p:spPr>
            <a:xfrm flipV="1">
              <a:off x="8729146" y="4053360"/>
              <a:ext cx="383898" cy="3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6"/>
            </p:cNvCxnSpPr>
            <p:nvPr/>
          </p:nvCxnSpPr>
          <p:spPr>
            <a:xfrm flipV="1">
              <a:off x="8729146" y="4752201"/>
              <a:ext cx="383898" cy="34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4"/>
              <a:endCxn id="8" idx="0"/>
            </p:cNvCxnSpPr>
            <p:nvPr/>
          </p:nvCxnSpPr>
          <p:spPr>
            <a:xfrm>
              <a:off x="6987746" y="3484605"/>
              <a:ext cx="0" cy="439351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8" idx="4"/>
              <a:endCxn id="11" idx="0"/>
            </p:cNvCxnSpPr>
            <p:nvPr/>
          </p:nvCxnSpPr>
          <p:spPr>
            <a:xfrm>
              <a:off x="6987746" y="4183447"/>
              <a:ext cx="0" cy="439351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" idx="4"/>
              <a:endCxn id="9" idx="0"/>
            </p:cNvCxnSpPr>
            <p:nvPr/>
          </p:nvCxnSpPr>
          <p:spPr>
            <a:xfrm>
              <a:off x="7795055" y="3484605"/>
              <a:ext cx="0" cy="439351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4"/>
              <a:endCxn id="12" idx="0"/>
            </p:cNvCxnSpPr>
            <p:nvPr/>
          </p:nvCxnSpPr>
          <p:spPr>
            <a:xfrm>
              <a:off x="7795055" y="4183447"/>
              <a:ext cx="0" cy="439351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3" idx="0"/>
            </p:cNvCxnSpPr>
            <p:nvPr/>
          </p:nvCxnSpPr>
          <p:spPr>
            <a:xfrm>
              <a:off x="8599401" y="4183447"/>
              <a:ext cx="0" cy="439351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7" idx="4"/>
              <a:endCxn id="10" idx="0"/>
            </p:cNvCxnSpPr>
            <p:nvPr/>
          </p:nvCxnSpPr>
          <p:spPr>
            <a:xfrm>
              <a:off x="8599401" y="3484605"/>
              <a:ext cx="0" cy="439351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5" idx="0"/>
            </p:cNvCxnSpPr>
            <p:nvPr/>
          </p:nvCxnSpPr>
          <p:spPr>
            <a:xfrm>
              <a:off x="6987746" y="2901950"/>
              <a:ext cx="0" cy="323164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6" idx="0"/>
            </p:cNvCxnSpPr>
            <p:nvPr/>
          </p:nvCxnSpPr>
          <p:spPr>
            <a:xfrm>
              <a:off x="7795055" y="2901950"/>
              <a:ext cx="0" cy="323164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1" idx="4"/>
            </p:cNvCxnSpPr>
            <p:nvPr/>
          </p:nvCxnSpPr>
          <p:spPr>
            <a:xfrm>
              <a:off x="6987746" y="4882289"/>
              <a:ext cx="0" cy="323164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3" idx="4"/>
            </p:cNvCxnSpPr>
            <p:nvPr/>
          </p:nvCxnSpPr>
          <p:spPr>
            <a:xfrm>
              <a:off x="8599401" y="4882289"/>
              <a:ext cx="0" cy="323164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7" idx="0"/>
            </p:cNvCxnSpPr>
            <p:nvPr/>
          </p:nvCxnSpPr>
          <p:spPr>
            <a:xfrm>
              <a:off x="8599401" y="2924175"/>
              <a:ext cx="0" cy="300939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2" idx="4"/>
            </p:cNvCxnSpPr>
            <p:nvPr/>
          </p:nvCxnSpPr>
          <p:spPr>
            <a:xfrm>
              <a:off x="7795055" y="4882289"/>
              <a:ext cx="0" cy="323164"/>
            </a:xfrm>
            <a:prstGeom prst="line">
              <a:avLst/>
            </a:prstGeom>
            <a:ln w="508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Oval 37"/>
          <p:cNvSpPr/>
          <p:nvPr/>
        </p:nvSpPr>
        <p:spPr>
          <a:xfrm>
            <a:off x="9034923" y="5018652"/>
            <a:ext cx="259491" cy="259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034923" y="5723424"/>
            <a:ext cx="259491" cy="22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458671" y="4886787"/>
            <a:ext cx="3148241" cy="523220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Pixel, where </a:t>
            </a: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matching cost </a:t>
            </a:r>
          </a:p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defined.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58671" y="5517085"/>
            <a:ext cx="3148241" cy="523220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neighborhood,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</a:t>
            </a:r>
            <a:endParaRPr lang="en-US" sz="1400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smoothness cost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</a:t>
            </a: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define.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9164668" y="6123793"/>
            <a:ext cx="0" cy="323164"/>
          </a:xfrm>
          <a:prstGeom prst="line">
            <a:avLst/>
          </a:prstGeom>
          <a:ln w="508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458671" y="6175260"/>
            <a:ext cx="3148241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Removed neighborhood.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22" y="4564019"/>
            <a:ext cx="7030403" cy="7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5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Dynamic Programming Solver</a:t>
            </a:r>
            <a:br>
              <a:rPr lang="en-US" dirty="0"/>
            </a:br>
            <a:r>
              <a:rPr lang="en-US" sz="2400" dirty="0" smtClean="0"/>
              <a:t>(</a:t>
            </a:r>
            <a:r>
              <a:rPr lang="en-US" altLang="zh-CN" sz="2400" dirty="0" smtClean="0"/>
              <a:t>Results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1268" name="Picture 4" descr="http://vision.middlebury.edu/stereo/eval/newEval/teddy/im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vision.middlebury.edu/stereo/eval/newEval/imagedirs/teddy/results/alg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84" y="2160587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Semi-Global Matching Solver</a:t>
            </a:r>
            <a:br>
              <a:rPr lang="en-US" dirty="0" smtClean="0"/>
            </a:br>
            <a:r>
              <a:rPr lang="en-US" sz="2400" dirty="0"/>
              <a:t>(</a:t>
            </a:r>
            <a:r>
              <a:rPr lang="en-US" sz="2400" dirty="0" err="1"/>
              <a:t>Hirschmuller</a:t>
            </a:r>
            <a:r>
              <a:rPr lang="en-US" sz="2400" dirty="0"/>
              <a:t>, CVPR’05</a:t>
            </a:r>
            <a:r>
              <a:rPr lang="en-US" sz="2400" dirty="0" smtClean="0"/>
              <a:t>) [8]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Key ideas:</a:t>
            </a:r>
          </a:p>
          <a:p>
            <a:pPr lvl="1"/>
            <a:r>
              <a:rPr lang="en-US" altLang="zh-CN" dirty="0" smtClean="0"/>
              <a:t>Fuse results from the dynamic programming solver at 16 directions.</a:t>
            </a:r>
          </a:p>
          <a:p>
            <a:pPr lvl="1"/>
            <a:r>
              <a:rPr lang="en-US" altLang="zh-CN" dirty="0" smtClean="0"/>
              <a:t>Fuse the 16 results into matching costs, instead of directly into disparity maps.</a:t>
            </a:r>
            <a:endParaRPr lang="en-US" altLang="zh-CN" dirty="0"/>
          </a:p>
          <a:p>
            <a:r>
              <a:rPr lang="en-US" altLang="zh-CN" dirty="0" smtClean="0"/>
              <a:t>Algorithm: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Since we’re aggregating cumulated costs, longer paths with large costs may dominate the contributions, biasing towards favoring results from the longer paths.</a:t>
            </a:r>
          </a:p>
          <a:p>
            <a:pPr lvl="1"/>
            <a:r>
              <a:rPr lang="en-US" altLang="zh-CN" dirty="0" smtClean="0"/>
              <a:t>Solution: subtract the minimum from last pixel.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752" y="1889337"/>
            <a:ext cx="3232489" cy="2914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41" y="3875400"/>
            <a:ext cx="6830408" cy="754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41" y="4803987"/>
            <a:ext cx="4431569" cy="48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8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Semi-Global Matching Solver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</a:p>
          <a:p>
            <a:pPr lvl="1"/>
            <a:r>
              <a:rPr lang="en-US" altLang="zh-CN" dirty="0" smtClean="0"/>
              <a:t>Since we’re aggregating </a:t>
            </a:r>
            <a:r>
              <a:rPr lang="en-US" altLang="zh-CN" b="1" i="1" dirty="0" smtClean="0"/>
              <a:t>cumulated</a:t>
            </a:r>
            <a:r>
              <a:rPr lang="en-US" altLang="zh-CN" dirty="0" smtClean="0"/>
              <a:t> costs, longer paths with large costs may dominate the contributions, biasing towards favoring results from the longer paths.</a:t>
            </a:r>
          </a:p>
          <a:p>
            <a:pPr lvl="1"/>
            <a:r>
              <a:rPr lang="en-US" altLang="zh-CN" dirty="0"/>
              <a:t>Solution: subtract the minimum from last </a:t>
            </a:r>
            <a:r>
              <a:rPr lang="en-US" altLang="zh-CN" dirty="0" smtClean="0"/>
              <a:t>pixel: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grpSp>
        <p:nvGrpSpPr>
          <p:cNvPr id="39" name="Group 38"/>
          <p:cNvGrpSpPr/>
          <p:nvPr/>
        </p:nvGrpSpPr>
        <p:grpSpPr>
          <a:xfrm>
            <a:off x="6160807" y="5345322"/>
            <a:ext cx="1532844" cy="971536"/>
            <a:chOff x="6498431" y="3225114"/>
            <a:chExt cx="2614613" cy="1657175"/>
          </a:xfrm>
        </p:grpSpPr>
        <p:sp>
          <p:nvSpPr>
            <p:cNvPr id="40" name="Oval 39"/>
            <p:cNvSpPr/>
            <p:nvPr/>
          </p:nvSpPr>
          <p:spPr>
            <a:xfrm>
              <a:off x="6858000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665309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469655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858000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665309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8469655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858000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665309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8469655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40" idx="6"/>
              <a:endCxn id="41" idx="2"/>
            </p:cNvCxnSpPr>
            <p:nvPr/>
          </p:nvCxnSpPr>
          <p:spPr>
            <a:xfrm>
              <a:off x="7117491" y="3354860"/>
              <a:ext cx="54781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1" idx="6"/>
              <a:endCxn id="42" idx="2"/>
            </p:cNvCxnSpPr>
            <p:nvPr/>
          </p:nvCxnSpPr>
          <p:spPr>
            <a:xfrm>
              <a:off x="7924800" y="3354860"/>
              <a:ext cx="54485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2" idx="6"/>
            </p:cNvCxnSpPr>
            <p:nvPr/>
          </p:nvCxnSpPr>
          <p:spPr>
            <a:xfrm flipV="1">
              <a:off x="8729146" y="3354859"/>
              <a:ext cx="383898" cy="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40" idx="2"/>
            </p:cNvCxnSpPr>
            <p:nvPr/>
          </p:nvCxnSpPr>
          <p:spPr>
            <a:xfrm>
              <a:off x="6498431" y="3354860"/>
              <a:ext cx="359569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3" idx="6"/>
              <a:endCxn id="44" idx="2"/>
            </p:cNvCxnSpPr>
            <p:nvPr/>
          </p:nvCxnSpPr>
          <p:spPr>
            <a:xfrm>
              <a:off x="7117491" y="4053702"/>
              <a:ext cx="54781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46" idx="2"/>
            </p:cNvCxnSpPr>
            <p:nvPr/>
          </p:nvCxnSpPr>
          <p:spPr>
            <a:xfrm>
              <a:off x="6498431" y="4752201"/>
              <a:ext cx="359569" cy="34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6"/>
              <a:endCxn id="47" idx="2"/>
            </p:cNvCxnSpPr>
            <p:nvPr/>
          </p:nvCxnSpPr>
          <p:spPr>
            <a:xfrm>
              <a:off x="7117491" y="4752544"/>
              <a:ext cx="547818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4" idx="6"/>
              <a:endCxn id="45" idx="2"/>
            </p:cNvCxnSpPr>
            <p:nvPr/>
          </p:nvCxnSpPr>
          <p:spPr>
            <a:xfrm>
              <a:off x="7924800" y="4053702"/>
              <a:ext cx="54485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endCxn id="43" idx="2"/>
            </p:cNvCxnSpPr>
            <p:nvPr/>
          </p:nvCxnSpPr>
          <p:spPr>
            <a:xfrm>
              <a:off x="6498431" y="4053360"/>
              <a:ext cx="359569" cy="3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47" idx="6"/>
              <a:endCxn id="48" idx="2"/>
            </p:cNvCxnSpPr>
            <p:nvPr/>
          </p:nvCxnSpPr>
          <p:spPr>
            <a:xfrm>
              <a:off x="7924800" y="4752544"/>
              <a:ext cx="54485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5" idx="6"/>
            </p:cNvCxnSpPr>
            <p:nvPr/>
          </p:nvCxnSpPr>
          <p:spPr>
            <a:xfrm flipV="1">
              <a:off x="8729146" y="4053360"/>
              <a:ext cx="383898" cy="3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48" idx="6"/>
            </p:cNvCxnSpPr>
            <p:nvPr/>
          </p:nvCxnSpPr>
          <p:spPr>
            <a:xfrm flipV="1">
              <a:off x="8729146" y="4752201"/>
              <a:ext cx="383898" cy="34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3395113" y="5017969"/>
            <a:ext cx="1096979" cy="1350453"/>
            <a:chOff x="6858000" y="2901950"/>
            <a:chExt cx="1871146" cy="2303503"/>
          </a:xfrm>
        </p:grpSpPr>
        <p:sp>
          <p:nvSpPr>
            <p:cNvPr id="74" name="Oval 73"/>
            <p:cNvSpPr/>
            <p:nvPr/>
          </p:nvSpPr>
          <p:spPr>
            <a:xfrm>
              <a:off x="6858000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665309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469655" y="3225114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858000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7665309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8469655" y="3923956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858000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665309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8469655" y="4622798"/>
              <a:ext cx="259491" cy="25949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>
              <a:stCxn id="74" idx="4"/>
              <a:endCxn id="77" idx="0"/>
            </p:cNvCxnSpPr>
            <p:nvPr/>
          </p:nvCxnSpPr>
          <p:spPr>
            <a:xfrm>
              <a:off x="6987746" y="3484605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77" idx="4"/>
              <a:endCxn id="80" idx="0"/>
            </p:cNvCxnSpPr>
            <p:nvPr/>
          </p:nvCxnSpPr>
          <p:spPr>
            <a:xfrm>
              <a:off x="6987746" y="4183447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75" idx="4"/>
              <a:endCxn id="78" idx="0"/>
            </p:cNvCxnSpPr>
            <p:nvPr/>
          </p:nvCxnSpPr>
          <p:spPr>
            <a:xfrm>
              <a:off x="7795055" y="3484605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78" idx="4"/>
              <a:endCxn id="81" idx="0"/>
            </p:cNvCxnSpPr>
            <p:nvPr/>
          </p:nvCxnSpPr>
          <p:spPr>
            <a:xfrm>
              <a:off x="7795055" y="4183447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79" idx="4"/>
              <a:endCxn id="82" idx="0"/>
            </p:cNvCxnSpPr>
            <p:nvPr/>
          </p:nvCxnSpPr>
          <p:spPr>
            <a:xfrm>
              <a:off x="8599401" y="4183447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76" idx="4"/>
              <a:endCxn id="79" idx="0"/>
            </p:cNvCxnSpPr>
            <p:nvPr/>
          </p:nvCxnSpPr>
          <p:spPr>
            <a:xfrm>
              <a:off x="8599401" y="3484605"/>
              <a:ext cx="0" cy="43935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74" idx="0"/>
            </p:cNvCxnSpPr>
            <p:nvPr/>
          </p:nvCxnSpPr>
          <p:spPr>
            <a:xfrm>
              <a:off x="6987746" y="2901950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75" idx="0"/>
            </p:cNvCxnSpPr>
            <p:nvPr/>
          </p:nvCxnSpPr>
          <p:spPr>
            <a:xfrm>
              <a:off x="7795055" y="2901950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80" idx="4"/>
            </p:cNvCxnSpPr>
            <p:nvPr/>
          </p:nvCxnSpPr>
          <p:spPr>
            <a:xfrm>
              <a:off x="6987746" y="4882289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82" idx="4"/>
            </p:cNvCxnSpPr>
            <p:nvPr/>
          </p:nvCxnSpPr>
          <p:spPr>
            <a:xfrm>
              <a:off x="8599401" y="4882289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endCxn id="76" idx="0"/>
            </p:cNvCxnSpPr>
            <p:nvPr/>
          </p:nvCxnSpPr>
          <p:spPr>
            <a:xfrm>
              <a:off x="8599401" y="2924175"/>
              <a:ext cx="0" cy="30093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81" idx="4"/>
            </p:cNvCxnSpPr>
            <p:nvPr/>
          </p:nvCxnSpPr>
          <p:spPr>
            <a:xfrm>
              <a:off x="7795055" y="4882289"/>
              <a:ext cx="0" cy="3231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1513655" y="5212005"/>
            <a:ext cx="1315331" cy="1122941"/>
            <a:chOff x="1543054" y="4938524"/>
            <a:chExt cx="2243594" cy="1915430"/>
          </a:xfrm>
        </p:grpSpPr>
        <p:grpSp>
          <p:nvGrpSpPr>
            <p:cNvPr id="107" name="Group 106"/>
            <p:cNvGrpSpPr/>
            <p:nvPr/>
          </p:nvGrpSpPr>
          <p:grpSpPr>
            <a:xfrm>
              <a:off x="1728802" y="5072278"/>
              <a:ext cx="1871146" cy="1657175"/>
              <a:chOff x="6858000" y="3225114"/>
              <a:chExt cx="1871146" cy="1657175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6858000" y="3225114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7665309" y="3225114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8469655" y="3225114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858000" y="3923956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7665309" y="3923956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8469655" y="3923956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858000" y="4622798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7665309" y="4622798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8469655" y="4622798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1" name="Straight Connector 160"/>
            <p:cNvCxnSpPr>
              <a:stCxn id="111" idx="7"/>
              <a:endCxn id="109" idx="3"/>
            </p:cNvCxnSpPr>
            <p:nvPr/>
          </p:nvCxnSpPr>
          <p:spPr>
            <a:xfrm flipV="1">
              <a:off x="1950291" y="5293767"/>
              <a:ext cx="623822" cy="5153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14" idx="7"/>
              <a:endCxn id="112" idx="3"/>
            </p:cNvCxnSpPr>
            <p:nvPr/>
          </p:nvCxnSpPr>
          <p:spPr>
            <a:xfrm flipV="1">
              <a:off x="1950291" y="5992609"/>
              <a:ext cx="623822" cy="5153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12" idx="7"/>
              <a:endCxn id="110" idx="3"/>
            </p:cNvCxnSpPr>
            <p:nvPr/>
          </p:nvCxnSpPr>
          <p:spPr>
            <a:xfrm flipV="1">
              <a:off x="2757600" y="5293767"/>
              <a:ext cx="620859" cy="5153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15" idx="7"/>
              <a:endCxn id="113" idx="3"/>
            </p:cNvCxnSpPr>
            <p:nvPr/>
          </p:nvCxnSpPr>
          <p:spPr>
            <a:xfrm flipV="1">
              <a:off x="2757600" y="5992609"/>
              <a:ext cx="620859" cy="51535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111" idx="3"/>
            </p:cNvCxnSpPr>
            <p:nvPr/>
          </p:nvCxnSpPr>
          <p:spPr>
            <a:xfrm flipV="1">
              <a:off x="1546637" y="5992609"/>
              <a:ext cx="220167" cy="1850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endCxn id="108" idx="3"/>
            </p:cNvCxnSpPr>
            <p:nvPr/>
          </p:nvCxnSpPr>
          <p:spPr>
            <a:xfrm flipV="1">
              <a:off x="1544412" y="5293767"/>
              <a:ext cx="222392" cy="1850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2757600" y="4938524"/>
              <a:ext cx="222392" cy="1850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1948933" y="4938524"/>
              <a:ext cx="222392" cy="1850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3566481" y="5641375"/>
              <a:ext cx="220167" cy="1850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3566480" y="6340217"/>
              <a:ext cx="220168" cy="18506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3564256" y="4942533"/>
              <a:ext cx="222392" cy="1850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2351721" y="6664886"/>
              <a:ext cx="222392" cy="1850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1543054" y="6664886"/>
              <a:ext cx="222392" cy="1850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3184461" y="6668895"/>
              <a:ext cx="222392" cy="185059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/>
          <p:cNvGrpSpPr/>
          <p:nvPr/>
        </p:nvGrpSpPr>
        <p:grpSpPr>
          <a:xfrm>
            <a:off x="8105056" y="5300553"/>
            <a:ext cx="1366800" cy="1024047"/>
            <a:chOff x="8240553" y="3617235"/>
            <a:chExt cx="2331387" cy="1746744"/>
          </a:xfrm>
        </p:grpSpPr>
        <p:grpSp>
          <p:nvGrpSpPr>
            <p:cNvPr id="151" name="Group 150"/>
            <p:cNvGrpSpPr/>
            <p:nvPr/>
          </p:nvGrpSpPr>
          <p:grpSpPr>
            <a:xfrm>
              <a:off x="8475843" y="3659217"/>
              <a:ext cx="1871146" cy="1657175"/>
              <a:chOff x="6858000" y="3225114"/>
              <a:chExt cx="1871146" cy="1657175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6858000" y="3225114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7665309" y="3225114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8469655" y="3225114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6858000" y="3923956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7665309" y="3923956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8469655" y="3923956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6858000" y="4622798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7665309" y="4622798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469655" y="4622798"/>
                <a:ext cx="259491" cy="2594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7" name="Straight Connector 196"/>
            <p:cNvCxnSpPr/>
            <p:nvPr/>
          </p:nvCxnSpPr>
          <p:spPr>
            <a:xfrm flipH="1">
              <a:off x="8724075" y="3830425"/>
              <a:ext cx="1385193" cy="61937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>
              <a:off x="8735334" y="4542867"/>
              <a:ext cx="1385193" cy="61937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>
              <a:off x="9542644" y="3983786"/>
              <a:ext cx="1029296" cy="4602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H="1">
              <a:off x="8254902" y="4555790"/>
              <a:ext cx="1043284" cy="46649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H="1">
              <a:off x="9530733" y="3624686"/>
              <a:ext cx="249152" cy="1114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8250839" y="3847855"/>
              <a:ext cx="1035435" cy="46298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9530732" y="4682628"/>
              <a:ext cx="1029297" cy="4602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H="1">
              <a:off x="9109434" y="5254632"/>
              <a:ext cx="176840" cy="7907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>
              <a:off x="8730588" y="3649753"/>
              <a:ext cx="193092" cy="8634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H="1">
              <a:off x="8250839" y="3847855"/>
              <a:ext cx="235290" cy="10520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10353728" y="5047972"/>
              <a:ext cx="206301" cy="9224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H="1">
              <a:off x="9926499" y="5251980"/>
              <a:ext cx="182771" cy="8172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H="1">
              <a:off x="8240553" y="4555790"/>
              <a:ext cx="235290" cy="10520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H="1">
              <a:off x="8245280" y="5258771"/>
              <a:ext cx="235290" cy="10520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>
              <a:off x="10324740" y="3617235"/>
              <a:ext cx="247200" cy="1105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flipH="1">
              <a:off x="10328890" y="4340747"/>
              <a:ext cx="235290" cy="10520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6" name="Picture 2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03" y="3665831"/>
            <a:ext cx="6676989" cy="463728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05" y="4303860"/>
            <a:ext cx="4442030" cy="482324"/>
          </a:xfrm>
          <a:prstGeom prst="rect">
            <a:avLst/>
          </a:prstGeom>
        </p:spPr>
      </p:pic>
      <p:sp>
        <p:nvSpPr>
          <p:cNvPr id="310" name="TextBox 309"/>
          <p:cNvSpPr txBox="1"/>
          <p:nvPr/>
        </p:nvSpPr>
        <p:spPr>
          <a:xfrm>
            <a:off x="5082380" y="5565679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312" name="TextBox 311"/>
          <p:cNvSpPr txBox="1"/>
          <p:nvPr/>
        </p:nvSpPr>
        <p:spPr>
          <a:xfrm>
            <a:off x="4413828" y="6423817"/>
            <a:ext cx="3148241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path types.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5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Semi-Global Matching Solver</a:t>
            </a:r>
            <a:br>
              <a:rPr lang="en-US" dirty="0"/>
            </a:br>
            <a:r>
              <a:rPr lang="en-US" sz="2400" dirty="0" smtClean="0"/>
              <a:t>(</a:t>
            </a:r>
            <a:r>
              <a:rPr lang="en-US" altLang="zh-CN" sz="2400" dirty="0" smtClean="0"/>
              <a:t>Results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1268" name="Picture 4" descr="http://vision.middlebury.edu/stereo/eval/newEval/teddy/im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vision.middlebury.edu/stereo/eval/newEval/imagedirs/teddy/results/alg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8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-Order Smoothness On Triplets</a:t>
            </a:r>
            <a:br>
              <a:rPr lang="en-US" dirty="0" smtClean="0"/>
            </a:br>
            <a:r>
              <a:rPr lang="en-US" sz="2400" dirty="0"/>
              <a:t>(Woodford et al., CVPR’08</a:t>
            </a:r>
            <a:r>
              <a:rPr lang="en-US" sz="2400" dirty="0" smtClean="0"/>
              <a:t>) [9]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Key ideas:</a:t>
            </a:r>
          </a:p>
          <a:p>
            <a:pPr lvl="1"/>
            <a:r>
              <a:rPr lang="en-US" altLang="zh-CN" dirty="0"/>
              <a:t>Penalize non-co-linearity instead of non-equality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Define smoothness on triplets instead of pairs.</a:t>
            </a:r>
          </a:p>
          <a:p>
            <a:pPr lvl="1"/>
            <a:r>
              <a:rPr lang="en-US" altLang="zh-CN" dirty="0" smtClean="0"/>
              <a:t>Energy is NOT submodular, solve under a </a:t>
            </a:r>
            <a:br>
              <a:rPr lang="en-US" altLang="zh-CN" dirty="0" smtClean="0"/>
            </a:br>
            <a:r>
              <a:rPr lang="en-US" altLang="zh-CN" dirty="0" smtClean="0"/>
              <a:t>“QPBO + proposal generation” framework.</a:t>
            </a:r>
          </a:p>
          <a:p>
            <a:r>
              <a:rPr lang="en-US" altLang="zh-CN" dirty="0" smtClean="0"/>
              <a:t>New energy:</a:t>
            </a: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Algorithm:</a:t>
            </a:r>
          </a:p>
          <a:p>
            <a:pPr lvl="1"/>
            <a:r>
              <a:rPr lang="en-US" altLang="zh-CN" dirty="0" smtClean="0"/>
              <a:t>Repeat the followings until convergence: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altLang="zh-CN" dirty="0" smtClean="0"/>
              <a:t>Generate disparity map proposals.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altLang="zh-CN" dirty="0" smtClean="0"/>
              <a:t>Fuse the proposal with the current disparity map by QPBO.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99" y="2285767"/>
            <a:ext cx="3713647" cy="852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0018" y="3131177"/>
            <a:ext cx="2466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(4 types of triplets)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02" y="4436691"/>
            <a:ext cx="5932191" cy="5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two-eye geometry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552141" cy="3880773"/>
          </a:xfrm>
        </p:spPr>
        <p:txBody>
          <a:bodyPr/>
          <a:lstStyle/>
          <a:p>
            <a:r>
              <a:rPr lang="en-US" dirty="0" smtClean="0"/>
              <a:t>Assume poses of the two eyes are known: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We can compute its two projections from a 3D point.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We can recover a 3D point from its two projections by triangulation.</a:t>
            </a:r>
          </a:p>
          <a:p>
            <a:endParaRPr lang="en-US" dirty="0" smtClean="0"/>
          </a:p>
          <a:p>
            <a:r>
              <a:rPr lang="en-US" dirty="0" smtClean="0"/>
              <a:t>3D point computation reduces to correspondence search.</a:t>
            </a:r>
          </a:p>
          <a:p>
            <a:pPr lvl="1"/>
            <a:r>
              <a:rPr lang="en-US" dirty="0" smtClean="0"/>
              <a:t>All possible correspondences of a projection in one view lie in a same line (the </a:t>
            </a:r>
            <a:r>
              <a:rPr lang="en-US" dirty="0" err="1" smtClean="0"/>
              <a:t>epipolar</a:t>
            </a:r>
            <a:r>
              <a:rPr lang="en-US" dirty="0" smtClean="0"/>
              <a:t> line) in the other view.</a:t>
            </a:r>
          </a:p>
        </p:txBody>
      </p:sp>
      <p:pic>
        <p:nvPicPr>
          <p:cNvPr id="1026" name="Picture 2" descr="http://www.consortium.ri.cmu.edu/data/MultiView/epipol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87" y="1930400"/>
            <a:ext cx="4092575" cy="327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2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>
            <a:off x="6696075" y="2085975"/>
            <a:ext cx="4933950" cy="4095750"/>
          </a:xfrm>
          <a:prstGeom prst="snip2Diag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96075" y="2160589"/>
            <a:ext cx="4933950" cy="4021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Definition of </a:t>
            </a:r>
            <a:r>
              <a:rPr lang="en-US" dirty="0" err="1" smtClean="0"/>
              <a:t>Submodularity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/>
              <a:t>Unary </a:t>
            </a:r>
            <a:r>
              <a:rPr lang="en-US" i="1" dirty="0" smtClean="0"/>
              <a:t>terms are </a:t>
            </a:r>
            <a:r>
              <a:rPr lang="en-US" i="1" dirty="0" smtClean="0"/>
              <a:t>submodular by default.</a:t>
            </a:r>
          </a:p>
          <a:p>
            <a:pPr lvl="1"/>
            <a:r>
              <a:rPr lang="en-US" i="1" dirty="0" smtClean="0"/>
              <a:t>Pairwise </a:t>
            </a:r>
            <a:r>
              <a:rPr lang="en-US" i="1" dirty="0" smtClean="0"/>
              <a:t>terms </a:t>
            </a:r>
            <a:r>
              <a:rPr lang="en-US" i="1" dirty="0" smtClean="0"/>
              <a:t>must satisfy: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Ternary </a:t>
            </a:r>
            <a:r>
              <a:rPr lang="en-US" i="1" dirty="0" smtClean="0"/>
              <a:t>terms </a:t>
            </a:r>
            <a:r>
              <a:rPr lang="en-US" i="1" dirty="0" smtClean="0"/>
              <a:t>must satisfy: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An energy is submodular if all its terms are submodular.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1079237" cy="1320800"/>
          </a:xfrm>
        </p:spPr>
        <p:txBody>
          <a:bodyPr/>
          <a:lstStyle/>
          <a:p>
            <a:r>
              <a:rPr lang="en-US" dirty="0"/>
              <a:t>Quadratic Pseudo-Boolean </a:t>
            </a:r>
            <a:r>
              <a:rPr lang="en-US" dirty="0" smtClean="0"/>
              <a:t>Optimization (QPBO)</a:t>
            </a:r>
            <a:br>
              <a:rPr lang="en-US" dirty="0" smtClean="0"/>
            </a:br>
            <a:r>
              <a:rPr lang="en-US" sz="2400" dirty="0"/>
              <a:t>(Kolmogorov and </a:t>
            </a:r>
            <a:r>
              <a:rPr lang="en-US" sz="2400" dirty="0" err="1"/>
              <a:t>Rother</a:t>
            </a:r>
            <a:r>
              <a:rPr lang="en-US" sz="2400" dirty="0"/>
              <a:t>, PAMI’07</a:t>
            </a:r>
            <a:r>
              <a:rPr lang="en-US" sz="2400" dirty="0" smtClean="0"/>
              <a:t>) [10]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826678" cy="4430711"/>
          </a:xfrm>
        </p:spPr>
        <p:txBody>
          <a:bodyPr/>
          <a:lstStyle/>
          <a:p>
            <a:r>
              <a:rPr lang="en-US" dirty="0" smtClean="0"/>
              <a:t>What is QPBO?</a:t>
            </a:r>
          </a:p>
          <a:p>
            <a:pPr lvl="1"/>
            <a:r>
              <a:rPr lang="en-US" dirty="0" smtClean="0"/>
              <a:t>It’s an algorithm to minimize a binary labeling problem on a non-submodular graph.</a:t>
            </a:r>
          </a:p>
          <a:p>
            <a:r>
              <a:rPr lang="en-US" dirty="0" smtClean="0"/>
              <a:t>Graph cut </a:t>
            </a:r>
            <a:r>
              <a:rPr lang="en-US" dirty="0" err="1" smtClean="0"/>
              <a:t>v.s</a:t>
            </a:r>
            <a:r>
              <a:rPr lang="en-US" dirty="0" smtClean="0"/>
              <a:t>. QPBO:</a:t>
            </a:r>
          </a:p>
          <a:p>
            <a:pPr lvl="1"/>
            <a:r>
              <a:rPr lang="en-US" dirty="0" smtClean="0"/>
              <a:t>Graph cut requires the energy to be submodular, QPBO does not.</a:t>
            </a:r>
          </a:p>
          <a:p>
            <a:pPr lvl="1"/>
            <a:r>
              <a:rPr lang="en-US" dirty="0" smtClean="0"/>
              <a:t>Graph cut outputs a global minimal labeling.</a:t>
            </a:r>
          </a:p>
          <a:p>
            <a:pPr lvl="1"/>
            <a:r>
              <a:rPr lang="en-US" dirty="0" smtClean="0"/>
              <a:t>QPBO outputs a partial labeling, where: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The labeled pixels are at the values they would have at the global minimum.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The unlabeled pixels, if all remain unchanged, will guarantee a decrease of the energy.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37" y="3420854"/>
            <a:ext cx="3082975" cy="194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37" y="4484372"/>
            <a:ext cx="3822700" cy="7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-Order Smoothness On Triplets</a:t>
            </a:r>
            <a:br>
              <a:rPr lang="en-US" dirty="0"/>
            </a:br>
            <a:r>
              <a:rPr lang="en-US" sz="2400" dirty="0" smtClean="0"/>
              <a:t>(</a:t>
            </a:r>
            <a:r>
              <a:rPr lang="en-US" altLang="zh-CN" sz="2400" dirty="0" smtClean="0"/>
              <a:t>Results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1268" name="Picture 4" descr="http://vision.middlebury.edu/stereo/eval/newEval/teddy/im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vision.middlebury.edu/stereo/eval/newEval/imagedirs/teddy/results/alg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84" y="2160587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5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769" y="2083659"/>
            <a:ext cx="2766408" cy="32693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-Order Smoothness On </a:t>
            </a:r>
            <a:r>
              <a:rPr lang="en-US" dirty="0" smtClean="0"/>
              <a:t>3D-Label Pairs</a:t>
            </a:r>
            <a:br>
              <a:rPr lang="en-US" dirty="0" smtClean="0"/>
            </a:br>
            <a:r>
              <a:rPr lang="en-US" sz="2400" dirty="0"/>
              <a:t>(Olsson et al., CVPR’13</a:t>
            </a:r>
            <a:r>
              <a:rPr lang="en-US" sz="2400" dirty="0" smtClean="0"/>
              <a:t>) [11]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Key idea:</a:t>
            </a:r>
          </a:p>
          <a:p>
            <a:pPr lvl="1"/>
            <a:r>
              <a:rPr lang="en-US" altLang="zh-CN" dirty="0" smtClean="0"/>
              <a:t>Enforce 2</a:t>
            </a:r>
            <a:r>
              <a:rPr lang="en-US" altLang="zh-CN" baseline="30000" dirty="0" smtClean="0"/>
              <a:t>nd</a:t>
            </a:r>
            <a:r>
              <a:rPr lang="en-US" altLang="zh-CN" dirty="0" smtClean="0"/>
              <a:t> order smoothness on </a:t>
            </a:r>
            <a:r>
              <a:rPr lang="en-US" altLang="zh-CN" i="1" dirty="0" smtClean="0"/>
              <a:t>3D-label (disparity plane) pairs</a:t>
            </a:r>
            <a:r>
              <a:rPr lang="en-US" altLang="zh-CN" dirty="0" smtClean="0"/>
              <a:t>, </a:t>
            </a:r>
            <a:br>
              <a:rPr lang="en-US" altLang="zh-CN" dirty="0" smtClean="0"/>
            </a:br>
            <a:r>
              <a:rPr lang="en-US" altLang="zh-CN" dirty="0" smtClean="0"/>
              <a:t>instead of on </a:t>
            </a:r>
            <a:r>
              <a:rPr lang="en-US" altLang="zh-CN" i="1" dirty="0" smtClean="0"/>
              <a:t>disparity triplets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New smoothness:</a:t>
            </a:r>
          </a:p>
          <a:p>
            <a:pPr lvl="1"/>
            <a:r>
              <a:rPr lang="en-US" altLang="zh-CN" dirty="0" smtClean="0"/>
              <a:t>Imposed on neighboring disparity planes.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Algorithm:</a:t>
            </a:r>
          </a:p>
          <a:p>
            <a:pPr lvl="1"/>
            <a:r>
              <a:rPr lang="en-US" altLang="zh-CN" dirty="0" smtClean="0"/>
              <a:t>Repeat the following until convergence: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 smtClean="0"/>
              <a:t>Generate disparity plane proposals.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 smtClean="0"/>
              <a:t>Fuse the current estimate with the proposal using QPBO.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6" y="4187770"/>
            <a:ext cx="4704001" cy="6430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88278" y="5371342"/>
            <a:ext cx="2746548" cy="738664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Illustration of 2nd-order </a:t>
            </a:r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smoothness cost over 3D-label pairs.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Segment-Based Plane Fitting</a:t>
            </a:r>
            <a:br>
              <a:rPr lang="en-US" dirty="0" smtClean="0"/>
            </a:br>
            <a:r>
              <a:rPr lang="en-US" sz="2400" dirty="0"/>
              <a:t>(Klaus et al., ICPR’06</a:t>
            </a:r>
            <a:r>
              <a:rPr lang="en-US" sz="2400" dirty="0" smtClean="0"/>
              <a:t>) [12]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r>
              <a:rPr lang="en-US" dirty="0" smtClean="0"/>
              <a:t>Key ideas:</a:t>
            </a:r>
          </a:p>
          <a:p>
            <a:pPr lvl="1"/>
            <a:r>
              <a:rPr lang="en-US" dirty="0" smtClean="0"/>
              <a:t>Fit a disparity to each pre-segmented region.</a:t>
            </a:r>
          </a:p>
          <a:p>
            <a:pPr lvl="1"/>
            <a:r>
              <a:rPr lang="en-US" dirty="0" smtClean="0"/>
              <a:t>Implicitly assume each region is planar.</a:t>
            </a:r>
          </a:p>
          <a:p>
            <a:r>
              <a:rPr lang="en-US" dirty="0" smtClean="0"/>
              <a:t>Algorithm: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Segment the color image into </a:t>
            </a:r>
            <a:r>
              <a:rPr lang="en-US" dirty="0" err="1" smtClean="0"/>
              <a:t>superpixels</a:t>
            </a:r>
            <a:r>
              <a:rPr lang="en-US" dirty="0" smtClean="0"/>
              <a:t> by SLIC, Mean-shift, etc.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Initialize a noisy disparity map by Winner-Takes-All (WTA).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Fit a disparity plane to each region using RANSAC.</a:t>
            </a:r>
          </a:p>
          <a:p>
            <a:r>
              <a:rPr lang="en-US" dirty="0" smtClean="0"/>
              <a:t>Pros and Cons:</a:t>
            </a:r>
          </a:p>
          <a:p>
            <a:pPr lvl="1"/>
            <a:r>
              <a:rPr lang="en-US" dirty="0" smtClean="0"/>
              <a:t>Robust to noise.</a:t>
            </a:r>
          </a:p>
          <a:p>
            <a:pPr lvl="1"/>
            <a:r>
              <a:rPr lang="en-US" dirty="0" smtClean="0"/>
              <a:t>Regularization (planar assumption) too strong for many cases (e.g. Bowling).</a:t>
            </a:r>
          </a:p>
          <a:p>
            <a:pPr lvl="1"/>
            <a:r>
              <a:rPr lang="en-US" dirty="0" smtClean="0"/>
              <a:t>Rely heavily on the quality of segmentation.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69" y="1445005"/>
            <a:ext cx="2567155" cy="214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169" y="4151502"/>
            <a:ext cx="2567155" cy="2144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40702" y="3589129"/>
            <a:ext cx="2070273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SLIC segmentation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42014" y="6295627"/>
            <a:ext cx="2449936" cy="307777"/>
          </a:xfrm>
          <a:prstGeom prst="rect">
            <a:avLst/>
          </a:prstGeom>
          <a:ln w="50800"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Mean-Shift segmentation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Segment-Based Plane Fitting</a:t>
            </a:r>
            <a:br>
              <a:rPr lang="en-US" dirty="0"/>
            </a:br>
            <a:r>
              <a:rPr lang="en-US" sz="2400" dirty="0" smtClean="0"/>
              <a:t>(</a:t>
            </a:r>
            <a:r>
              <a:rPr lang="en-US" altLang="zh-CN" sz="2400" dirty="0" smtClean="0"/>
              <a:t>Results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11268" name="Picture 4" descr="http://vision.middlebury.edu/stereo/eval/newEval/teddy/im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vision.middlebury.edu/stereo/eval/newEval/imagedirs/teddy/results/alg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84" y="2160587"/>
            <a:ext cx="4286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8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End-to-end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043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FlowNet</a:t>
            </a:r>
            <a:r>
              <a:rPr lang="en-US" dirty="0" smtClean="0"/>
              <a:t>/</a:t>
            </a:r>
            <a:r>
              <a:rPr lang="en-US" dirty="0" err="1" smtClean="0"/>
              <a:t>DispNet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/>
              <a:t>(Fischer et al., ICCV’15</a:t>
            </a:r>
            <a:r>
              <a:rPr lang="en-US" sz="2400" dirty="0" smtClean="0"/>
              <a:t>) [13]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idea:</a:t>
            </a:r>
          </a:p>
          <a:p>
            <a:pPr lvl="1"/>
            <a:r>
              <a:rPr lang="en-US" dirty="0" smtClean="0"/>
              <a:t>Learn a direct mapping from two color input to optical flow output by CNN.</a:t>
            </a:r>
          </a:p>
          <a:p>
            <a:pPr lvl="1"/>
            <a:r>
              <a:rPr lang="en-US" dirty="0" smtClean="0"/>
              <a:t>The same applies to disparity.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505449"/>
            <a:ext cx="10848919" cy="3210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2419" y="6192255"/>
            <a:ext cx="336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The whole pipeline</a:t>
            </a:r>
          </a:p>
        </p:txBody>
      </p:sp>
    </p:spTree>
    <p:extLst>
      <p:ext uri="{BB962C8B-B14F-4D97-AF65-F5344CB8AC3E}">
        <p14:creationId xmlns:p14="http://schemas.microsoft.com/office/powerpoint/2010/main" val="420194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65" y="2683298"/>
            <a:ext cx="7743544" cy="3358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FlowNet</a:t>
            </a:r>
            <a:r>
              <a:rPr lang="en-US" dirty="0"/>
              <a:t>/</a:t>
            </a:r>
            <a:r>
              <a:rPr lang="en-US" dirty="0" err="1"/>
              <a:t>DispNet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difficulty:</a:t>
            </a:r>
          </a:p>
          <a:p>
            <a:pPr lvl="1"/>
            <a:r>
              <a:rPr lang="en-US" dirty="0" smtClean="0"/>
              <a:t>Generating training data.</a:t>
            </a:r>
          </a:p>
        </p:txBody>
      </p:sp>
      <p:sp>
        <p:nvSpPr>
          <p:cNvPr id="6" name="Rectangle 5"/>
          <p:cNvSpPr/>
          <p:nvPr/>
        </p:nvSpPr>
        <p:spPr>
          <a:xfrm>
            <a:off x="2955529" y="5856696"/>
            <a:ext cx="4499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decoding part of the whole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As-Rigid-As-Possible Stereo under Second-Order Smoothness Priors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Chi Zhang</a:t>
            </a:r>
            <a:r>
              <a:rPr lang="en-US" i="1" baseline="30000" dirty="0" smtClean="0"/>
              <a:t>1,2</a:t>
            </a:r>
            <a:r>
              <a:rPr lang="en-US" i="1" dirty="0" smtClean="0"/>
              <a:t>, Zhiwei Li</a:t>
            </a:r>
            <a:r>
              <a:rPr lang="en-US" i="1" baseline="30000" dirty="0" smtClean="0"/>
              <a:t>2</a:t>
            </a:r>
            <a:r>
              <a:rPr lang="en-US" i="1" dirty="0" smtClean="0"/>
              <a:t>, Rui Cai</a:t>
            </a:r>
            <a:r>
              <a:rPr lang="en-US" i="1" baseline="30000" dirty="0"/>
              <a:t>2</a:t>
            </a:r>
            <a:r>
              <a:rPr lang="en-US" i="1" dirty="0" smtClean="0"/>
              <a:t>, </a:t>
            </a:r>
            <a:r>
              <a:rPr lang="en-US" i="1" dirty="0" err="1" smtClean="0"/>
              <a:t>Hongyang</a:t>
            </a:r>
            <a:r>
              <a:rPr lang="en-US" i="1" dirty="0" smtClean="0"/>
              <a:t> Chao</a:t>
            </a:r>
            <a:r>
              <a:rPr lang="en-US" i="1" baseline="30000" dirty="0" smtClean="0"/>
              <a:t>1</a:t>
            </a:r>
            <a:r>
              <a:rPr lang="en-US" i="1" dirty="0" smtClean="0"/>
              <a:t>, Yong Rui</a:t>
            </a:r>
            <a:r>
              <a:rPr lang="en-US" i="1" baseline="30000" dirty="0"/>
              <a:t>2</a:t>
            </a:r>
            <a:endParaRPr lang="en-US" i="1" dirty="0" smtClean="0"/>
          </a:p>
          <a:p>
            <a:r>
              <a:rPr lang="en-US" i="1" baseline="30000" dirty="0" smtClean="0"/>
              <a:t>1 </a:t>
            </a:r>
            <a:r>
              <a:rPr lang="en-US" i="1" dirty="0" smtClean="0"/>
              <a:t>Sun </a:t>
            </a:r>
            <a:r>
              <a:rPr lang="en-US" i="1" dirty="0" err="1" smtClean="0"/>
              <a:t>Yat</a:t>
            </a:r>
            <a:r>
              <a:rPr lang="en-US" i="1" dirty="0" smtClean="0"/>
              <a:t>-Sen University   </a:t>
            </a:r>
            <a:r>
              <a:rPr lang="en-US" i="1" baseline="30000" dirty="0" smtClean="0"/>
              <a:t>2 </a:t>
            </a:r>
            <a:r>
              <a:rPr lang="en-US" i="1" dirty="0" smtClean="0"/>
              <a:t>Microsoft Research Asia</a:t>
            </a:r>
          </a:p>
          <a:p>
            <a:r>
              <a:rPr lang="en-US" i="1" dirty="0" smtClean="0"/>
              <a:t>ECCV 2014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161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 segment-based scheme with pixel-wise 2</a:t>
            </a:r>
            <a:r>
              <a:rPr lang="en-US" baseline="30000" dirty="0" smtClean="0"/>
              <a:t>nd</a:t>
            </a:r>
            <a:r>
              <a:rPr lang="en-US" dirty="0" smtClean="0"/>
              <a:t>-order smoothness prior.</a:t>
            </a:r>
          </a:p>
          <a:p>
            <a:endParaRPr lang="en-US" dirty="0" smtClean="0"/>
          </a:p>
          <a:p>
            <a:r>
              <a:rPr lang="en-US" dirty="0" smtClean="0"/>
              <a:t>Segment-based scheme:</a:t>
            </a:r>
          </a:p>
          <a:p>
            <a:pPr lvl="1"/>
            <a:r>
              <a:rPr lang="en-US" dirty="0" smtClean="0"/>
              <a:t>Pros: robust to occlusion, good at resolving ambiguities.</a:t>
            </a:r>
          </a:p>
          <a:p>
            <a:pPr lvl="1"/>
            <a:r>
              <a:rPr lang="en-US" dirty="0" smtClean="0"/>
              <a:t>Cons: need an initial depth estimation to bootstrap plane fitting, easily biased.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Pixel-wise 2</a:t>
            </a:r>
            <a:r>
              <a:rPr lang="en-US" baseline="30000" dirty="0" smtClean="0"/>
              <a:t>nd</a:t>
            </a:r>
            <a:r>
              <a:rPr lang="en-US" dirty="0" smtClean="0"/>
              <a:t>-order smoothness:</a:t>
            </a:r>
          </a:p>
          <a:p>
            <a:pPr lvl="1"/>
            <a:r>
              <a:rPr lang="en-US" dirty="0" smtClean="0"/>
              <a:t>Pros: can model arbitrarily slanted surfaces.</a:t>
            </a:r>
          </a:p>
          <a:p>
            <a:pPr lvl="1"/>
            <a:r>
              <a:rPr lang="en-US" dirty="0" smtClean="0"/>
              <a:t>Cons: constraints act </a:t>
            </a:r>
            <a:r>
              <a:rPr lang="en-US" altLang="zh-CN" dirty="0" smtClean="0"/>
              <a:t>only </a:t>
            </a:r>
            <a:r>
              <a:rPr lang="en-US" dirty="0" smtClean="0"/>
              <a:t>locally, sometimes too flexible.</a:t>
            </a:r>
          </a:p>
        </p:txBody>
      </p:sp>
    </p:spTree>
    <p:extLst>
      <p:ext uri="{BB962C8B-B14F-4D97-AF65-F5344CB8AC3E}">
        <p14:creationId xmlns:p14="http://schemas.microsoft.com/office/powerpoint/2010/main" val="154002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Rectification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6158953" cy="3880773"/>
          </a:xfrm>
        </p:spPr>
        <p:txBody>
          <a:bodyPr/>
          <a:lstStyle/>
          <a:p>
            <a:r>
              <a:rPr lang="en-US" dirty="0" smtClean="0"/>
              <a:t>Depth estimation reduces to correspondence search </a:t>
            </a:r>
            <a:r>
              <a:rPr lang="en-US" dirty="0" smtClean="0">
                <a:solidFill>
                  <a:srgbClr val="FF0000"/>
                </a:solidFill>
              </a:rPr>
              <a:t>along </a:t>
            </a:r>
            <a:r>
              <a:rPr lang="en-US" dirty="0" err="1" smtClean="0">
                <a:solidFill>
                  <a:srgbClr val="FF0000"/>
                </a:solidFill>
              </a:rPr>
              <a:t>epipolar</a:t>
            </a:r>
            <a:r>
              <a:rPr lang="en-US" dirty="0" smtClean="0">
                <a:solidFill>
                  <a:srgbClr val="FF0000"/>
                </a:solidFill>
              </a:rPr>
              <a:t> line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Image rectification makes </a:t>
            </a:r>
            <a:r>
              <a:rPr lang="en-US" dirty="0" err="1" smtClean="0"/>
              <a:t>epipolar</a:t>
            </a:r>
            <a:r>
              <a:rPr lang="en-US" dirty="0" smtClean="0"/>
              <a:t> lines parallel, after which correspondence search reduces to simpler 1D search on scanline.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164431" y="609600"/>
            <a:ext cx="4219141" cy="3695700"/>
            <a:chOff x="6100410" y="1270001"/>
            <a:chExt cx="5335545" cy="46735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0410" y="1270001"/>
              <a:ext cx="5335545" cy="22033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8150" y="3703572"/>
              <a:ext cx="5200066" cy="2240028"/>
            </a:xfrm>
            <a:prstGeom prst="rect">
              <a:avLst/>
            </a:prstGeom>
          </p:spPr>
        </p:pic>
      </p:grpSp>
      <p:pic>
        <p:nvPicPr>
          <p:cNvPr id="1026" name="Picture 2" descr="http://upload.wikimedia.org/wikipedia/commons/thumb/0/02/Lecture_1027_stereo_01.jpg/1280px-Lecture_1027_stereo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87" y="4458749"/>
            <a:ext cx="5069635" cy="22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7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590367" cy="4554535"/>
          </a:xfrm>
        </p:spPr>
        <p:txBody>
          <a:bodyPr>
            <a:normAutofit/>
          </a:bodyPr>
          <a:lstStyle/>
          <a:p>
            <a:r>
              <a:rPr lang="en-US" dirty="0"/>
              <a:t>To model the two aspects, we need two sets of variables.</a:t>
            </a:r>
          </a:p>
          <a:p>
            <a:pPr lvl="1"/>
            <a:r>
              <a:rPr lang="en-US" dirty="0" smtClean="0"/>
              <a:t>Each SLIC segment </a:t>
            </a:r>
            <a:r>
              <a:rPr lang="en-US" i="1" dirty="0" smtClean="0"/>
              <a:t>s</a:t>
            </a:r>
            <a:r>
              <a:rPr lang="en-US" dirty="0" smtClean="0"/>
              <a:t> have a quadratic disparity surface      .</a:t>
            </a:r>
            <a:endParaRPr lang="en-US" dirty="0"/>
          </a:p>
          <a:p>
            <a:pPr lvl="2"/>
            <a:r>
              <a:rPr lang="en-US" dirty="0"/>
              <a:t> </a:t>
            </a:r>
            <a:r>
              <a:rPr lang="en-US" dirty="0" smtClean="0"/>
              <a:t>    captures the matching cost and region robustness.</a:t>
            </a:r>
            <a:endParaRPr lang="en-US" dirty="0"/>
          </a:p>
          <a:p>
            <a:pPr lvl="1"/>
            <a:r>
              <a:rPr lang="en-US" dirty="0" smtClean="0"/>
              <a:t>The whole image has a pixel-wise disparity map    .</a:t>
            </a:r>
            <a:endParaRPr lang="en-US" dirty="0"/>
          </a:p>
          <a:p>
            <a:pPr lvl="2"/>
            <a:r>
              <a:rPr lang="en-US" dirty="0"/>
              <a:t> </a:t>
            </a:r>
            <a:r>
              <a:rPr lang="en-US" dirty="0" smtClean="0"/>
              <a:t>    captures the second-order smoothness </a:t>
            </a:r>
            <a:r>
              <a:rPr lang="en-US" altLang="zh-CN" dirty="0" smtClean="0"/>
              <a:t>using triplets</a:t>
            </a:r>
            <a:r>
              <a:rPr lang="en-US" dirty="0" smtClean="0"/>
              <a:t>.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The two aspects are connected by a constraint: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i.e. the surface induced disparity map should be the same as the disparity map we are directly optimizing.</a:t>
            </a:r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48600" y="609600"/>
            <a:ext cx="4076701" cy="610552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53" y="3401030"/>
            <a:ext cx="3594671" cy="7832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53" y="2535786"/>
            <a:ext cx="2779430" cy="5668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2645116"/>
            <a:ext cx="278857" cy="2163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2986457"/>
            <a:ext cx="184381" cy="1782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50" y="3409277"/>
            <a:ext cx="146286" cy="114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04" y="3754549"/>
            <a:ext cx="146286" cy="1142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351" y="4839813"/>
            <a:ext cx="2203428" cy="3870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01" y="5401013"/>
            <a:ext cx="1616762" cy="2514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53" y="809623"/>
            <a:ext cx="3302093" cy="9904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2677" y="4807032"/>
            <a:ext cx="3713647" cy="85265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890096" y="5652442"/>
            <a:ext cx="2466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(4 types of triplets)</a:t>
            </a:r>
            <a:endParaRPr lang="en-US" sz="16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239000" y="2753306"/>
            <a:ext cx="76367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362700" y="3561663"/>
            <a:ext cx="16399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7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Eliminate the constraint </a:t>
            </a:r>
            <a:r>
              <a:rPr lang="en-US" dirty="0"/>
              <a:t> </a:t>
            </a:r>
            <a:r>
              <a:rPr lang="en-US" dirty="0" smtClean="0"/>
              <a:t>                    by adding a coupling term</a:t>
            </a:r>
          </a:p>
          <a:p>
            <a:r>
              <a:rPr lang="en-US" dirty="0" smtClean="0"/>
              <a:t>Relaxed energy: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When     goes to </a:t>
            </a:r>
            <a:r>
              <a:rPr lang="en-US" dirty="0"/>
              <a:t> </a:t>
            </a:r>
            <a:r>
              <a:rPr lang="en-US" dirty="0" smtClean="0"/>
              <a:t>    , two problems are equivalent.</a:t>
            </a:r>
          </a:p>
          <a:p>
            <a:pPr lvl="1"/>
            <a:r>
              <a:rPr lang="en-US" dirty="0" smtClean="0"/>
              <a:t>Optimize iteratively between the two parts.</a:t>
            </a:r>
          </a:p>
          <a:p>
            <a:pPr lvl="2"/>
            <a:r>
              <a:rPr lang="en-US" dirty="0" smtClean="0">
                <a:solidFill>
                  <a:srgbClr val="00B0F0"/>
                </a:solidFill>
              </a:rPr>
              <a:t>Blue</a:t>
            </a:r>
            <a:r>
              <a:rPr lang="en-US" dirty="0" smtClean="0"/>
              <a:t> part has closed-form solution.</a:t>
            </a:r>
          </a:p>
          <a:p>
            <a:pPr lvl="2"/>
            <a:r>
              <a:rPr lang="en-US" dirty="0" smtClean="0">
                <a:solidFill>
                  <a:srgbClr val="92D050"/>
                </a:solidFill>
              </a:rPr>
              <a:t>Green</a:t>
            </a:r>
            <a:r>
              <a:rPr lang="en-US" dirty="0" smtClean="0"/>
              <a:t> part is optimized by </a:t>
            </a:r>
            <a:r>
              <a:rPr lang="en-US" dirty="0" err="1" smtClean="0"/>
              <a:t>Nelder</a:t>
            </a:r>
            <a:r>
              <a:rPr lang="en-US" dirty="0" smtClean="0"/>
              <a:t>-Mead Search.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47799" y="3314701"/>
            <a:ext cx="4752975" cy="704850"/>
          </a:xfrm>
          <a:prstGeom prst="round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710" y="2238713"/>
            <a:ext cx="1109333" cy="25142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124200" y="3124200"/>
            <a:ext cx="4243507" cy="1048863"/>
          </a:xfrm>
          <a:prstGeom prst="round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28" y="3468213"/>
            <a:ext cx="5475049" cy="4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4524377"/>
            <a:ext cx="106667" cy="1798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4575427"/>
            <a:ext cx="225524" cy="1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5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place on Middlebury 2.0 benchmark (evaluated as subpixel accuracy).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1" y="3004855"/>
            <a:ext cx="7981079" cy="33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place on Middlebury 2.0 benchmark (evaluated as subpixel accuracy).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3" y="2987896"/>
            <a:ext cx="4106424" cy="379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64" y="3087575"/>
            <a:ext cx="4106424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831" y="3002848"/>
            <a:ext cx="4106424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err="1" smtClean="0"/>
              <a:t>MeshStereo</a:t>
            </a:r>
            <a:r>
              <a:rPr lang="en-US" sz="4800" dirty="0" smtClean="0"/>
              <a:t>: </a:t>
            </a:r>
            <a:br>
              <a:rPr lang="en-US" sz="4800" dirty="0" smtClean="0"/>
            </a:br>
            <a:r>
              <a:rPr lang="en-US" sz="4000" dirty="0" smtClean="0"/>
              <a:t>A Global Stereo Model with Mesh Alignment Regularization for View Interpolation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Chi Zhang</a:t>
            </a:r>
            <a:r>
              <a:rPr lang="en-US" i="1" baseline="30000" dirty="0" smtClean="0"/>
              <a:t>1,2</a:t>
            </a:r>
            <a:r>
              <a:rPr lang="en-US" i="1" dirty="0" smtClean="0"/>
              <a:t>, Zhiwei Li</a:t>
            </a:r>
            <a:r>
              <a:rPr lang="en-US" i="1" baseline="30000" dirty="0" smtClean="0"/>
              <a:t>2</a:t>
            </a:r>
            <a:r>
              <a:rPr lang="en-US" i="1" dirty="0" smtClean="0"/>
              <a:t>, </a:t>
            </a:r>
            <a:r>
              <a:rPr lang="en-US" i="1" dirty="0" err="1" smtClean="0"/>
              <a:t>Yanhua</a:t>
            </a:r>
            <a:r>
              <a:rPr lang="en-US" i="1" dirty="0" smtClean="0"/>
              <a:t> Cheng</a:t>
            </a:r>
            <a:r>
              <a:rPr lang="en-US" i="1" baseline="30000" dirty="0"/>
              <a:t>2</a:t>
            </a:r>
            <a:r>
              <a:rPr lang="en-US" i="1" dirty="0" smtClean="0"/>
              <a:t>, Rui Cai</a:t>
            </a:r>
            <a:r>
              <a:rPr lang="en-US" i="1" baseline="30000" dirty="0"/>
              <a:t>2</a:t>
            </a:r>
            <a:r>
              <a:rPr lang="en-US" i="1" dirty="0" smtClean="0"/>
              <a:t>, </a:t>
            </a:r>
            <a:r>
              <a:rPr lang="en-US" i="1" dirty="0" err="1" smtClean="0"/>
              <a:t>Hongyang</a:t>
            </a:r>
            <a:r>
              <a:rPr lang="en-US" i="1" dirty="0" smtClean="0"/>
              <a:t> Chao</a:t>
            </a:r>
            <a:r>
              <a:rPr lang="en-US" i="1" baseline="30000" dirty="0" smtClean="0"/>
              <a:t>1</a:t>
            </a:r>
            <a:r>
              <a:rPr lang="en-US" i="1" dirty="0" smtClean="0"/>
              <a:t>, Yong Rui</a:t>
            </a:r>
            <a:r>
              <a:rPr lang="en-US" i="1" baseline="30000" dirty="0"/>
              <a:t>2</a:t>
            </a:r>
            <a:endParaRPr lang="en-US" i="1" dirty="0" smtClean="0"/>
          </a:p>
          <a:p>
            <a:r>
              <a:rPr lang="en-US" i="1" baseline="30000" dirty="0" smtClean="0"/>
              <a:t>1 </a:t>
            </a:r>
            <a:r>
              <a:rPr lang="en-US" i="1" dirty="0" smtClean="0"/>
              <a:t>Sun </a:t>
            </a:r>
            <a:r>
              <a:rPr lang="en-US" i="1" dirty="0" err="1" smtClean="0"/>
              <a:t>Yat</a:t>
            </a:r>
            <a:r>
              <a:rPr lang="en-US" i="1" dirty="0" smtClean="0"/>
              <a:t>-Sen University   </a:t>
            </a:r>
            <a:r>
              <a:rPr lang="en-US" i="1" baseline="30000" dirty="0" smtClean="0"/>
              <a:t>2 </a:t>
            </a:r>
            <a:r>
              <a:rPr lang="en-US" i="1" dirty="0" smtClean="0"/>
              <a:t>Microsoft Research Asia</a:t>
            </a:r>
          </a:p>
          <a:p>
            <a:r>
              <a:rPr lang="en-US" i="1" dirty="0"/>
              <a:t>I</a:t>
            </a:r>
            <a:r>
              <a:rPr lang="en-US" i="1" dirty="0" smtClean="0"/>
              <a:t>CCV 2015 </a:t>
            </a:r>
            <a:r>
              <a:rPr lang="en-US" i="1" dirty="0" smtClean="0">
                <a:solidFill>
                  <a:srgbClr val="FF0000"/>
                </a:solidFill>
              </a:rPr>
              <a:t>(Oral)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generate high-quality meshes for view interpolation</a:t>
            </a:r>
          </a:p>
          <a:p>
            <a:r>
              <a:rPr lang="en-US" dirty="0" smtClean="0"/>
              <a:t>Traditional </a:t>
            </a:r>
            <a:r>
              <a:rPr lang="en-US" altLang="zh-CN" dirty="0" smtClean="0"/>
              <a:t>pipeline</a:t>
            </a:r>
            <a:r>
              <a:rPr lang="en-US" dirty="0" smtClean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Generate depth maps.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dirty="0" smtClean="0"/>
              <a:t>Generate meshes </a:t>
            </a:r>
            <a:r>
              <a:rPr lang="en-US" dirty="0" smtClean="0"/>
              <a:t>from the estimated depth maps (point clouds).</a:t>
            </a:r>
          </a:p>
          <a:p>
            <a:pPr lvl="1"/>
            <a:r>
              <a:rPr lang="en-US" dirty="0" smtClean="0"/>
              <a:t>Cons: potentially useful info for step 2 could have been destroyed after step 1.</a:t>
            </a:r>
          </a:p>
          <a:p>
            <a:r>
              <a:rPr lang="en-US" dirty="0" smtClean="0"/>
              <a:t>Ours:</a:t>
            </a:r>
          </a:p>
          <a:p>
            <a:pPr lvl="1"/>
            <a:r>
              <a:rPr lang="en-US" dirty="0" smtClean="0"/>
              <a:t>Unify the depth map estimation and the mesh generation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565201" cy="3880773"/>
          </a:xfrm>
        </p:spPr>
        <p:txBody>
          <a:bodyPr/>
          <a:lstStyle/>
          <a:p>
            <a:r>
              <a:rPr lang="en-US" dirty="0" smtClean="0"/>
              <a:t>An ideal scenario:</a:t>
            </a:r>
          </a:p>
          <a:p>
            <a:pPr lvl="1"/>
            <a:r>
              <a:rPr lang="en-US" dirty="0" smtClean="0"/>
              <a:t>Triangulate the input 2D image.</a:t>
            </a:r>
          </a:p>
          <a:p>
            <a:pPr lvl="1"/>
            <a:r>
              <a:rPr lang="en-US" dirty="0" smtClean="0"/>
              <a:t>Assign a depth value to each vertex.</a:t>
            </a:r>
          </a:p>
          <a:p>
            <a:pPr lvl="1"/>
            <a:r>
              <a:rPr lang="en-US" dirty="0" smtClean="0"/>
              <a:t>Lift the 2D mesh to 3D using the assigned depth values.</a:t>
            </a:r>
          </a:p>
          <a:p>
            <a:r>
              <a:rPr lang="en-US" dirty="0" smtClean="0"/>
              <a:t>Reality:</a:t>
            </a:r>
          </a:p>
          <a:p>
            <a:pPr lvl="1"/>
            <a:r>
              <a:rPr lang="en-US" dirty="0" smtClean="0"/>
              <a:t>Vertices may possess multiple depths!</a:t>
            </a:r>
          </a:p>
          <a:p>
            <a:pPr lvl="1"/>
            <a:r>
              <a:rPr lang="en-US" dirty="0" smtClean="0"/>
              <a:t>Which means unknown number of variables to be optimized in advance.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Assign a splitting property to each 2D vertex.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67701" y="1930400"/>
            <a:ext cx="3657600" cy="478472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02" y="2160589"/>
            <a:ext cx="3702582" cy="3092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05875" y="5400675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2D 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9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67701" y="609600"/>
            <a:ext cx="3657600" cy="610552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54" y="3073400"/>
            <a:ext cx="1641143" cy="263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54" y="3473450"/>
            <a:ext cx="1647238" cy="262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59" y="4463537"/>
            <a:ext cx="2156190" cy="263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59" y="4844857"/>
            <a:ext cx="1918476" cy="251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59" y="5867511"/>
            <a:ext cx="2610286" cy="2636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33" y="1031777"/>
            <a:ext cx="3111619" cy="98590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01214" y="-528902"/>
            <a:ext cx="2436285" cy="3478478"/>
            <a:chOff x="6019800" y="1369300"/>
            <a:chExt cx="2581275" cy="3685491"/>
          </a:xfrm>
        </p:grpSpPr>
        <p:grpSp>
          <p:nvGrpSpPr>
            <p:cNvPr id="18" name="Group 17"/>
            <p:cNvGrpSpPr/>
            <p:nvPr/>
          </p:nvGrpSpPr>
          <p:grpSpPr>
            <a:xfrm>
              <a:off x="6019800" y="2721166"/>
              <a:ext cx="2581275" cy="2333625"/>
              <a:chOff x="6019800" y="2721166"/>
              <a:chExt cx="2581275" cy="2333625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19800" y="2721166"/>
                <a:ext cx="2581275" cy="2333625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</p:pic>
          <p:sp>
            <p:nvSpPr>
              <p:cNvPr id="54" name="Isosceles Triangle 53"/>
              <p:cNvSpPr/>
              <p:nvPr/>
            </p:nvSpPr>
            <p:spPr>
              <a:xfrm rot="2048735">
                <a:off x="7266873" y="3768444"/>
                <a:ext cx="255456" cy="213369"/>
              </a:xfrm>
              <a:prstGeom prst="triangle">
                <a:avLst>
                  <a:gd name="adj" fmla="val 1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Isosceles Triangle 54"/>
              <p:cNvSpPr/>
              <p:nvPr/>
            </p:nvSpPr>
            <p:spPr>
              <a:xfrm>
                <a:off x="7467074" y="3871203"/>
                <a:ext cx="221115" cy="163915"/>
              </a:xfrm>
              <a:prstGeom prst="triangle">
                <a:avLst>
                  <a:gd name="adj" fmla="val 48233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/>
              <p:cNvSpPr/>
              <p:nvPr/>
            </p:nvSpPr>
            <p:spPr>
              <a:xfrm rot="10800000">
                <a:off x="7593808" y="3859314"/>
                <a:ext cx="329169" cy="172665"/>
              </a:xfrm>
              <a:prstGeom prst="triangle">
                <a:avLst>
                  <a:gd name="adj" fmla="val 6424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Isosceles Triangle 56"/>
              <p:cNvSpPr/>
              <p:nvPr/>
            </p:nvSpPr>
            <p:spPr>
              <a:xfrm rot="21282717">
                <a:off x="7228204" y="3721870"/>
                <a:ext cx="323093" cy="132096"/>
              </a:xfrm>
              <a:prstGeom prst="triangle">
                <a:avLst>
                  <a:gd name="adj" fmla="val 94280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Isosceles Triangle 57"/>
              <p:cNvSpPr/>
              <p:nvPr/>
            </p:nvSpPr>
            <p:spPr>
              <a:xfrm rot="12144486">
                <a:off x="7512922" y="3773499"/>
                <a:ext cx="397202" cy="113366"/>
              </a:xfrm>
              <a:prstGeom prst="triangle">
                <a:avLst>
                  <a:gd name="adj" fmla="val 79908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19800" y="1369300"/>
              <a:ext cx="2581275" cy="2333625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grpSp>
          <p:nvGrpSpPr>
            <p:cNvPr id="20" name="Group 19"/>
            <p:cNvGrpSpPr/>
            <p:nvPr/>
          </p:nvGrpSpPr>
          <p:grpSpPr>
            <a:xfrm>
              <a:off x="7150100" y="2146979"/>
              <a:ext cx="962982" cy="740988"/>
              <a:chOff x="7150100" y="2146979"/>
              <a:chExt cx="962982" cy="740988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7150100" y="2447212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7401446" y="2634762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718024" y="2146979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916735" y="2447212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695489" y="2649381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456642" y="2283024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170372" y="2228236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758392" y="2783104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7984621" y="2280667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008219" y="2664791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34884" y="2449968"/>
                <a:ext cx="104863" cy="10486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Connector 20"/>
            <p:cNvCxnSpPr/>
            <p:nvPr/>
          </p:nvCxnSpPr>
          <p:spPr>
            <a:xfrm flipH="1" flipV="1">
              <a:off x="7523175" y="2384006"/>
              <a:ext cx="41167" cy="77438"/>
            </a:xfrm>
            <a:prstGeom prst="line">
              <a:avLst/>
            </a:prstGeom>
            <a:ln w="349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202532" y="2236485"/>
              <a:ext cx="844392" cy="599051"/>
              <a:chOff x="7202532" y="2236485"/>
              <a:chExt cx="844392" cy="599051"/>
            </a:xfrm>
          </p:grpSpPr>
          <p:cxnSp>
            <p:nvCxnSpPr>
              <p:cNvPr id="23" name="Straight Connector 22"/>
              <p:cNvCxnSpPr>
                <a:stCxn id="42" idx="5"/>
                <a:endCxn id="43" idx="1"/>
              </p:cNvCxnSpPr>
              <p:nvPr/>
            </p:nvCxnSpPr>
            <p:spPr>
              <a:xfrm>
                <a:off x="7239606" y="2536718"/>
                <a:ext cx="177197" cy="113401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43" idx="7"/>
                <a:endCxn id="52" idx="3"/>
              </p:cNvCxnSpPr>
              <p:nvPr/>
            </p:nvCxnSpPr>
            <p:spPr>
              <a:xfrm flipV="1">
                <a:off x="7490952" y="2539474"/>
                <a:ext cx="59289" cy="110645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43" idx="6"/>
                <a:endCxn id="46" idx="2"/>
              </p:cNvCxnSpPr>
              <p:nvPr/>
            </p:nvCxnSpPr>
            <p:spPr>
              <a:xfrm>
                <a:off x="7506309" y="2687194"/>
                <a:ext cx="189180" cy="14619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43" idx="5"/>
                <a:endCxn id="49" idx="2"/>
              </p:cNvCxnSpPr>
              <p:nvPr/>
            </p:nvCxnSpPr>
            <p:spPr>
              <a:xfrm>
                <a:off x="7490952" y="2724268"/>
                <a:ext cx="267440" cy="111268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49" idx="6"/>
                <a:endCxn id="51" idx="3"/>
              </p:cNvCxnSpPr>
              <p:nvPr/>
            </p:nvCxnSpPr>
            <p:spPr>
              <a:xfrm flipV="1">
                <a:off x="7863255" y="2754297"/>
                <a:ext cx="160321" cy="81239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46" idx="7"/>
                <a:endCxn id="45" idx="3"/>
              </p:cNvCxnSpPr>
              <p:nvPr/>
            </p:nvCxnSpPr>
            <p:spPr>
              <a:xfrm flipV="1">
                <a:off x="7784995" y="2536718"/>
                <a:ext cx="147097" cy="128020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46" idx="6"/>
                <a:endCxn id="51" idx="2"/>
              </p:cNvCxnSpPr>
              <p:nvPr/>
            </p:nvCxnSpPr>
            <p:spPr>
              <a:xfrm>
                <a:off x="7800352" y="2701813"/>
                <a:ext cx="207867" cy="15410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7992514" y="2536665"/>
                <a:ext cx="54410" cy="128073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endCxn id="45" idx="2"/>
              </p:cNvCxnSpPr>
              <p:nvPr/>
            </p:nvCxnSpPr>
            <p:spPr>
              <a:xfrm>
                <a:off x="7645422" y="2488733"/>
                <a:ext cx="271313" cy="10911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258944" y="2494384"/>
                <a:ext cx="271313" cy="10911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endCxn id="47" idx="2"/>
              </p:cNvCxnSpPr>
              <p:nvPr/>
            </p:nvCxnSpPr>
            <p:spPr>
              <a:xfrm>
                <a:off x="7265789" y="2277700"/>
                <a:ext cx="190853" cy="57756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48" idx="4"/>
                <a:endCxn id="42" idx="0"/>
              </p:cNvCxnSpPr>
              <p:nvPr/>
            </p:nvCxnSpPr>
            <p:spPr>
              <a:xfrm flipH="1">
                <a:off x="7202532" y="2333099"/>
                <a:ext cx="20272" cy="114113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47" idx="3"/>
                <a:endCxn id="42" idx="6"/>
              </p:cNvCxnSpPr>
              <p:nvPr/>
            </p:nvCxnSpPr>
            <p:spPr>
              <a:xfrm flipH="1">
                <a:off x="7254963" y="2372530"/>
                <a:ext cx="217036" cy="127114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44" idx="3"/>
              </p:cNvCxnSpPr>
              <p:nvPr/>
            </p:nvCxnSpPr>
            <p:spPr>
              <a:xfrm flipH="1">
                <a:off x="7541356" y="2236485"/>
                <a:ext cx="192025" cy="95693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50" idx="2"/>
              </p:cNvCxnSpPr>
              <p:nvPr/>
            </p:nvCxnSpPr>
            <p:spPr>
              <a:xfrm flipH="1">
                <a:off x="7556697" y="2333099"/>
                <a:ext cx="427924" cy="18937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 flipV="1">
                <a:off x="7576862" y="2364834"/>
                <a:ext cx="327424" cy="111146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50" idx="2"/>
                <a:endCxn id="44" idx="5"/>
              </p:cNvCxnSpPr>
              <p:nvPr/>
            </p:nvCxnSpPr>
            <p:spPr>
              <a:xfrm flipH="1" flipV="1">
                <a:off x="7807530" y="2236485"/>
                <a:ext cx="177091" cy="96614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986703" y="2372929"/>
                <a:ext cx="30811" cy="77039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7613713" y="2546573"/>
                <a:ext cx="86456" cy="125264"/>
              </a:xfrm>
              <a:prstGeom prst="line">
                <a:avLst/>
              </a:prstGeom>
              <a:ln w="34925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27314"/>
            <a:ext cx="7818966" cy="4487861"/>
          </a:xfrm>
        </p:spPr>
        <p:txBody>
          <a:bodyPr>
            <a:normAutofit/>
          </a:bodyPr>
          <a:lstStyle/>
          <a:p>
            <a:r>
              <a:rPr lang="en-US" dirty="0" smtClean="0"/>
              <a:t>Optimize a set of splitting properties (Upper-layer MRF).</a:t>
            </a:r>
          </a:p>
          <a:p>
            <a:pPr lvl="1"/>
            <a:r>
              <a:rPr lang="en-US" dirty="0" smtClean="0"/>
              <a:t>Assign each 2D vertex has a splitting probability.</a:t>
            </a:r>
          </a:p>
          <a:p>
            <a:pPr lvl="1"/>
            <a:r>
              <a:rPr lang="en-US" dirty="0" smtClean="0"/>
              <a:t>Capture/model the scene layout in terms of splitting properties.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Optimize a set of disparity planes (Lower layer MRF)</a:t>
            </a:r>
          </a:p>
          <a:p>
            <a:pPr lvl="1"/>
            <a:r>
              <a:rPr lang="en-US" dirty="0" smtClean="0"/>
              <a:t>Assign each 2D triangle a disparity plane.</a:t>
            </a:r>
          </a:p>
          <a:p>
            <a:pPr lvl="1"/>
            <a:r>
              <a:rPr lang="en-US" dirty="0" smtClean="0"/>
              <a:t>Capture/model the stereo matching problem in terms of disparities.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Connect the two MRFs by a Mesh Alignment term</a:t>
            </a:r>
          </a:p>
          <a:p>
            <a:pPr lvl="1"/>
            <a:r>
              <a:rPr lang="en-US" dirty="0" smtClean="0"/>
              <a:t>Splitting properties provide guidance to lower-layer stereo matching.</a:t>
            </a:r>
          </a:p>
          <a:p>
            <a:pPr lvl="1"/>
            <a:r>
              <a:rPr lang="en-US" dirty="0" smtClean="0"/>
              <a:t>Disparity planes provide hint to refine upper-layer scene layout.</a:t>
            </a:r>
          </a:p>
        </p:txBody>
      </p:sp>
    </p:spTree>
    <p:extLst>
      <p:ext uri="{BB962C8B-B14F-4D97-AF65-F5344CB8AC3E}">
        <p14:creationId xmlns:p14="http://schemas.microsoft.com/office/powerpoint/2010/main" val="35252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Formulation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469226" y="609600"/>
            <a:ext cx="4456075" cy="610552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867" y="934970"/>
            <a:ext cx="3111619" cy="9859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76" y="2311399"/>
            <a:ext cx="3920761" cy="17447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2" y="1930400"/>
            <a:ext cx="7329524" cy="420419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618" y="5091169"/>
            <a:ext cx="3359997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3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 upper- and lower-layer iteratively.</a:t>
            </a:r>
          </a:p>
          <a:p>
            <a:pPr lvl="1"/>
            <a:r>
              <a:rPr lang="en-US" dirty="0" smtClean="0"/>
              <a:t>Upper-layer (scene layout) updated in closed form.</a:t>
            </a:r>
          </a:p>
          <a:p>
            <a:pPr lvl="1"/>
            <a:r>
              <a:rPr lang="en-US" dirty="0" smtClean="0"/>
              <a:t>Lower-layer (disparities) optimized by ARAP </a:t>
            </a:r>
            <a:br>
              <a:rPr lang="en-US" dirty="0" smtClean="0"/>
            </a:br>
            <a:r>
              <a:rPr lang="en-US" dirty="0" smtClean="0"/>
              <a:t>(another iterative loop).</a:t>
            </a:r>
          </a:p>
        </p:txBody>
      </p:sp>
      <p:sp>
        <p:nvSpPr>
          <p:cNvPr id="4" name="Rectangle 3"/>
          <p:cNvSpPr/>
          <p:nvPr/>
        </p:nvSpPr>
        <p:spPr>
          <a:xfrm>
            <a:off x="8267701" y="609600"/>
            <a:ext cx="3657600" cy="610552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505825" y="2419349"/>
            <a:ext cx="2905125" cy="1680781"/>
          </a:xfrm>
          <a:prstGeom prst="round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669759" y="2578100"/>
            <a:ext cx="2610286" cy="2447222"/>
            <a:chOff x="8669759" y="2578100"/>
            <a:chExt cx="2610286" cy="2447222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854" y="2578100"/>
              <a:ext cx="1641143" cy="2636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5854" y="2978150"/>
              <a:ext cx="1647238" cy="2620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59" y="4392573"/>
              <a:ext cx="2156190" cy="2636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59" y="4773893"/>
              <a:ext cx="1918476" cy="25142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59" y="3739375"/>
              <a:ext cx="2610286" cy="26361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59" y="930193"/>
            <a:ext cx="3111619" cy="98590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8505824" y="3562351"/>
            <a:ext cx="2905125" cy="1628774"/>
          </a:xfrm>
          <a:prstGeom prst="round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13" idx="1"/>
          </p:cNvCxnSpPr>
          <p:nvPr/>
        </p:nvCxnSpPr>
        <p:spPr>
          <a:xfrm>
            <a:off x="5686425" y="3240245"/>
            <a:ext cx="2819399" cy="113649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96025" y="2841719"/>
            <a:ext cx="2209799" cy="4281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1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Stereo Matching – 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65314"/>
            <a:ext cx="6990291" cy="3880773"/>
          </a:xfrm>
        </p:spPr>
        <p:txBody>
          <a:bodyPr/>
          <a:lstStyle/>
          <a:p>
            <a:r>
              <a:rPr lang="en-US" dirty="0" smtClean="0"/>
              <a:t>When the two cameras are coplanar and aligned w.r.t. their baseline, </a:t>
            </a:r>
            <a:r>
              <a:rPr lang="en-US" dirty="0" err="1" smtClean="0"/>
              <a:t>epipolar</a:t>
            </a:r>
            <a:r>
              <a:rPr lang="en-US" dirty="0" smtClean="0"/>
              <a:t> lines become parallel to the </a:t>
            </a:r>
            <a:r>
              <a:rPr lang="en-US" i="1" dirty="0" smtClean="0"/>
              <a:t>x</a:t>
            </a:r>
            <a:r>
              <a:rPr lang="en-US" dirty="0" smtClean="0"/>
              <a:t>-axis.</a:t>
            </a:r>
          </a:p>
          <a:p>
            <a:pPr lvl="1"/>
            <a:r>
              <a:rPr lang="en-US" dirty="0" smtClean="0"/>
              <a:t>Correspondence search becomes a 1D search (along the </a:t>
            </a:r>
            <a:r>
              <a:rPr lang="en-US" i="1" dirty="0" smtClean="0"/>
              <a:t>x</a:t>
            </a:r>
            <a:r>
              <a:rPr lang="en-US" dirty="0" smtClean="0"/>
              <a:t>-axis).</a:t>
            </a:r>
          </a:p>
          <a:p>
            <a:pPr lvl="1"/>
            <a:r>
              <a:rPr lang="en-US" dirty="0" smtClean="0"/>
              <a:t>This enables huge simplification for matching algorithms.</a:t>
            </a:r>
          </a:p>
          <a:p>
            <a:pPr lvl="1"/>
            <a:r>
              <a:rPr lang="en-US" dirty="0" smtClean="0"/>
              <a:t>Stereo Rectification can bring all correspondences into a same horizontal line (It is considered a solved problem).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Each correspondence pair is recorded as a disparity.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02" y="4816475"/>
            <a:ext cx="4611475" cy="3508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99" y="1341530"/>
            <a:ext cx="2667000" cy="2222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99" y="3742905"/>
            <a:ext cx="2667000" cy="22225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10972800" y="1595438"/>
            <a:ext cx="142876" cy="24050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0358438" y="2138363"/>
            <a:ext cx="200028" cy="241458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9366423" y="3505200"/>
            <a:ext cx="268115" cy="24044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634539" y="960653"/>
            <a:ext cx="133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Left Image</a:t>
            </a:r>
            <a:endParaRPr lang="en-US" sz="160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9593268" y="6001710"/>
            <a:ext cx="133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Right Image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65789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place on Middlebury 3.0 benchmark. (Apr. 2015)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place </a:t>
            </a:r>
            <a:r>
              <a:rPr lang="en-US" dirty="0"/>
              <a:t>on Middlebury 3.0 benchmark. (Apr. </a:t>
            </a:r>
            <a:r>
              <a:rPr lang="en-US" dirty="0" smtClean="0"/>
              <a:t>2016, extended version)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18" y="2826371"/>
            <a:ext cx="3440069" cy="3445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9" y="3114370"/>
            <a:ext cx="3373619" cy="33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coherent view interpolation.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284" y="2638425"/>
            <a:ext cx="4410075" cy="3524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4" y="2638425"/>
            <a:ext cx="4410075" cy="3524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63372" y="6271179"/>
            <a:ext cx="31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VSRS (Traditional)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66048" y="6271179"/>
            <a:ext cx="103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Ours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789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coherent view interpolation.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52" y="2657475"/>
            <a:ext cx="4257675" cy="3524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27" y="2657475"/>
            <a:ext cx="4257675" cy="3524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6672" y="6271179"/>
            <a:ext cx="31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VSRS (Traditional)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99348" y="6271179"/>
            <a:ext cx="103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Ours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6905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Joint Multiview Segmentation and Localization of RGB-D Images using</a:t>
            </a:r>
            <a:br>
              <a:rPr lang="en-US" sz="3200" dirty="0"/>
            </a:br>
            <a:r>
              <a:rPr lang="en-US" sz="3200" dirty="0"/>
              <a:t>Depth-Induced Silhouette Consistency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Chi Zhang</a:t>
            </a:r>
            <a:r>
              <a:rPr lang="en-US" i="1" baseline="30000" dirty="0" smtClean="0"/>
              <a:t>1,2</a:t>
            </a:r>
            <a:r>
              <a:rPr lang="en-US" i="1" dirty="0" smtClean="0"/>
              <a:t>, Zhiwei Li</a:t>
            </a:r>
            <a:r>
              <a:rPr lang="en-US" i="1" baseline="30000" dirty="0" smtClean="0"/>
              <a:t>2</a:t>
            </a:r>
            <a:r>
              <a:rPr lang="en-US" i="1" dirty="0" smtClean="0"/>
              <a:t>, Rui Cai</a:t>
            </a:r>
            <a:r>
              <a:rPr lang="en-US" i="1" baseline="30000" dirty="0"/>
              <a:t>2</a:t>
            </a:r>
            <a:r>
              <a:rPr lang="en-US" i="1" dirty="0" smtClean="0"/>
              <a:t>, </a:t>
            </a:r>
            <a:r>
              <a:rPr lang="en-US" i="1" dirty="0" err="1" smtClean="0"/>
              <a:t>Hongyang</a:t>
            </a:r>
            <a:r>
              <a:rPr lang="en-US" i="1" dirty="0" smtClean="0"/>
              <a:t> Chao</a:t>
            </a:r>
            <a:r>
              <a:rPr lang="en-US" i="1" baseline="30000" dirty="0" smtClean="0"/>
              <a:t>1</a:t>
            </a:r>
            <a:r>
              <a:rPr lang="en-US" i="1" dirty="0" smtClean="0"/>
              <a:t>, Yong Rui</a:t>
            </a:r>
            <a:r>
              <a:rPr lang="en-US" i="1" baseline="30000" dirty="0"/>
              <a:t>2</a:t>
            </a:r>
            <a:endParaRPr lang="en-US" i="1" dirty="0" smtClean="0"/>
          </a:p>
          <a:p>
            <a:r>
              <a:rPr lang="en-US" i="1" baseline="30000" dirty="0" smtClean="0"/>
              <a:t>1 </a:t>
            </a:r>
            <a:r>
              <a:rPr lang="en-US" i="1" dirty="0" smtClean="0"/>
              <a:t>Sun </a:t>
            </a:r>
            <a:r>
              <a:rPr lang="en-US" i="1" dirty="0" err="1" smtClean="0"/>
              <a:t>Yat</a:t>
            </a:r>
            <a:r>
              <a:rPr lang="en-US" i="1" dirty="0" smtClean="0"/>
              <a:t>-Sen University   </a:t>
            </a:r>
            <a:r>
              <a:rPr lang="en-US" i="1" baseline="30000" dirty="0" smtClean="0"/>
              <a:t>2 </a:t>
            </a:r>
            <a:r>
              <a:rPr lang="en-US" i="1" dirty="0" smtClean="0"/>
              <a:t>Microsoft Research Asia</a:t>
            </a:r>
          </a:p>
          <a:p>
            <a:r>
              <a:rPr lang="en-US" i="1" dirty="0" smtClean="0"/>
              <a:t>CVPR 2016 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9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Goal: </a:t>
            </a:r>
          </a:p>
          <a:p>
            <a:pPr lvl="1"/>
            <a:r>
              <a:rPr lang="en-US" dirty="0" smtClean="0"/>
              <a:t>use consumer-level RGB-D Cameras for object scanning.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Motivation:</a:t>
            </a:r>
          </a:p>
          <a:p>
            <a:pPr lvl="1"/>
            <a:r>
              <a:rPr lang="en-US" dirty="0" smtClean="0"/>
              <a:t>Use silhouettes to improve pose estimation in RGB-D SLAM, which would in turn improve surface reconstruction.</a:t>
            </a:r>
            <a:endParaRPr lang="en-US" dirty="0"/>
          </a:p>
          <a:p>
            <a:pPr lvl="1"/>
            <a:r>
              <a:rPr lang="en-US" dirty="0" smtClean="0"/>
              <a:t>However, object silhouettes are hard to obtain (requires manual labeling).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Propose to solve silhouette estimation and pose refinement jointly. </a:t>
            </a:r>
          </a:p>
          <a:p>
            <a:pPr lvl="1"/>
            <a:r>
              <a:rPr lang="en-US" dirty="0" smtClean="0"/>
              <a:t>Making the use of silhouettes very practical.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5" y="1884946"/>
            <a:ext cx="9500307" cy="3842498"/>
          </a:xfrm>
        </p:spPr>
      </p:pic>
    </p:spTree>
    <p:extLst>
      <p:ext uri="{BB962C8B-B14F-4D97-AF65-F5344CB8AC3E}">
        <p14:creationId xmlns:p14="http://schemas.microsoft.com/office/powerpoint/2010/main" val="224065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792898" cy="44211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Optimize a set of object masks and their color models.</a:t>
            </a:r>
          </a:p>
          <a:p>
            <a:pPr lvl="1"/>
            <a:r>
              <a:rPr lang="en-US" dirty="0" smtClean="0"/>
              <a:t>Require fore/background labeling to be consistent with their color models.</a:t>
            </a:r>
          </a:p>
          <a:p>
            <a:pPr lvl="1"/>
            <a:r>
              <a:rPr lang="en-US" dirty="0" smtClean="0"/>
              <a:t>Enforce regular 4-neighborhood smoothness on masks.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Optimize a set of camera poses:</a:t>
            </a:r>
          </a:p>
          <a:p>
            <a:pPr lvl="1"/>
            <a:r>
              <a:rPr lang="en-US" dirty="0" smtClean="0"/>
              <a:t>Pose-induced correspondences should agree on their colors and depths.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Introducing the depth-induced silhouettes constraints across views:</a:t>
            </a:r>
          </a:p>
          <a:p>
            <a:pPr lvl="1"/>
            <a:r>
              <a:rPr lang="en-US" dirty="0" smtClean="0"/>
              <a:t>A foreground pixel should always warp to another foreground pixel in </a:t>
            </a:r>
            <a:r>
              <a:rPr lang="en-US" dirty="0" smtClean="0">
                <a:solidFill>
                  <a:srgbClr val="FF0000"/>
                </a:solidFill>
              </a:rPr>
              <a:t>every </a:t>
            </a:r>
            <a:r>
              <a:rPr lang="en-US" dirty="0" smtClean="0"/>
              <a:t>view.</a:t>
            </a:r>
          </a:p>
          <a:p>
            <a:pPr lvl="1"/>
            <a:r>
              <a:rPr lang="en-US" dirty="0" smtClean="0"/>
              <a:t>Constrains both segmentation and pose estimation.</a:t>
            </a:r>
          </a:p>
          <a:p>
            <a:pPr lvl="1"/>
            <a:r>
              <a:rPr lang="en-US" dirty="0" smtClean="0"/>
              <a:t>Segmentation becomes </a:t>
            </a:r>
            <a:r>
              <a:rPr lang="en-US" dirty="0" smtClean="0">
                <a:solidFill>
                  <a:srgbClr val="FF0000"/>
                </a:solidFill>
              </a:rPr>
              <a:t>multi-viewed</a:t>
            </a:r>
            <a:r>
              <a:rPr lang="en-US" dirty="0"/>
              <a:t>.</a:t>
            </a:r>
            <a:r>
              <a:rPr lang="en-US" dirty="0" smtClean="0"/>
              <a:t> Poses are </a:t>
            </a:r>
            <a:r>
              <a:rPr lang="en-US" dirty="0" smtClean="0">
                <a:solidFill>
                  <a:srgbClr val="FF0000"/>
                </a:solidFill>
              </a:rPr>
              <a:t>no longer constrained locally </a:t>
            </a:r>
            <a:r>
              <a:rPr lang="en-US" dirty="0" smtClean="0"/>
              <a:t>among neighboring views.</a:t>
            </a:r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8267701" y="609600"/>
            <a:ext cx="3657600" cy="57430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80" y="2511425"/>
            <a:ext cx="1827047" cy="262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09" y="3647801"/>
            <a:ext cx="1586285" cy="263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80" y="2885165"/>
            <a:ext cx="1668571" cy="2514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08" y="5160334"/>
            <a:ext cx="2227809" cy="2636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08" y="3956599"/>
            <a:ext cx="1523809" cy="2636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08" y="779237"/>
            <a:ext cx="1782857" cy="93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Formulation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0" y="2006402"/>
            <a:ext cx="7114670" cy="408380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267701" y="609600"/>
            <a:ext cx="3657600" cy="57430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360" y="1930400"/>
            <a:ext cx="2858667" cy="3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6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Optimize segmentation and poses iteratively.</a:t>
            </a:r>
          </a:p>
          <a:p>
            <a:pPr lvl="1"/>
            <a:r>
              <a:rPr lang="en-US" dirty="0" smtClean="0">
                <a:solidFill>
                  <a:srgbClr val="92D050"/>
                </a:solidFill>
              </a:rPr>
              <a:t>Multi-view segmentation is solved by Graph Cut.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Poses are refined by Nonlinear </a:t>
            </a:r>
            <a:r>
              <a:rPr lang="en-US" dirty="0">
                <a:solidFill>
                  <a:srgbClr val="00B0F0"/>
                </a:solidFill>
              </a:rPr>
              <a:t>L</a:t>
            </a:r>
            <a:r>
              <a:rPr lang="en-US" dirty="0" smtClean="0">
                <a:solidFill>
                  <a:srgbClr val="00B0F0"/>
                </a:solidFill>
              </a:rPr>
              <a:t>east Squares.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8267701" y="609600"/>
            <a:ext cx="3657600" cy="57430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886824" y="2359006"/>
            <a:ext cx="2581275" cy="1536720"/>
          </a:xfrm>
          <a:prstGeom prst="round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9096108" y="779237"/>
            <a:ext cx="2227809" cy="3879131"/>
            <a:chOff x="9096108" y="779237"/>
            <a:chExt cx="2227809" cy="3879131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680" y="2520950"/>
              <a:ext cx="1827047" cy="2620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109" y="4105001"/>
              <a:ext cx="1586285" cy="26361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680" y="2894690"/>
              <a:ext cx="1668571" cy="2514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108" y="3483934"/>
              <a:ext cx="2227809" cy="26361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108" y="4394749"/>
              <a:ext cx="1523809" cy="26361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108" y="779237"/>
              <a:ext cx="1782857" cy="932572"/>
            </a:xfrm>
            <a:prstGeom prst="rect">
              <a:avLst/>
            </a:prstGeom>
          </p:spPr>
        </p:pic>
      </p:grpSp>
      <p:sp>
        <p:nvSpPr>
          <p:cNvPr id="14" name="Rounded Rectangle 13"/>
          <p:cNvSpPr/>
          <p:nvPr/>
        </p:nvSpPr>
        <p:spPr>
          <a:xfrm>
            <a:off x="8886823" y="3376307"/>
            <a:ext cx="2581276" cy="1542873"/>
          </a:xfrm>
          <a:prstGeom prst="roundRect">
            <a:avLst/>
          </a:pr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5829300" y="3206396"/>
            <a:ext cx="3057523" cy="94134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08170" y="2726480"/>
            <a:ext cx="2878652" cy="4196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0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do we match correspondences?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047441" cy="3880773"/>
          </a:xfrm>
        </p:spPr>
        <p:txBody>
          <a:bodyPr/>
          <a:lstStyle/>
          <a:p>
            <a:r>
              <a:rPr lang="en-US" dirty="0" smtClean="0"/>
              <a:t>A naïve solution:</a:t>
            </a:r>
          </a:p>
          <a:p>
            <a:pPr lvl="1"/>
            <a:r>
              <a:rPr lang="en-US" dirty="0" smtClean="0"/>
              <a:t>For each pixel (patch), enumerate all possible target pixel (patch) in the same horizontal line, and retain the most similar patch.</a:t>
            </a:r>
          </a:p>
          <a:p>
            <a:pPr lvl="1"/>
            <a:r>
              <a:rPr lang="en-US" dirty="0"/>
              <a:t>i.e. Search for the disparity which gives the lowest matching </a:t>
            </a:r>
            <a:r>
              <a:rPr lang="en-US" dirty="0" smtClean="0"/>
              <a:t>cost (Winner-Takes-All, WTA):</a:t>
            </a:r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r>
              <a:rPr lang="en-US" dirty="0" smtClean="0"/>
              <a:t>Matching </a:t>
            </a:r>
            <a:r>
              <a:rPr lang="en-US" dirty="0"/>
              <a:t>cost defined as the distance between local features.</a:t>
            </a:r>
          </a:p>
          <a:p>
            <a:pPr lvl="1"/>
            <a:r>
              <a:rPr lang="en-US" dirty="0" smtClean="0"/>
              <a:t>Results </a:t>
            </a:r>
            <a:r>
              <a:rPr lang="en-US" dirty="0"/>
              <a:t>are </a:t>
            </a:r>
            <a:r>
              <a:rPr lang="en-US" dirty="0" smtClean="0"/>
              <a:t>noisy</a:t>
            </a:r>
          </a:p>
          <a:p>
            <a:pPr lvl="2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5" y="830659"/>
            <a:ext cx="2776537" cy="2313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25" y="3879453"/>
            <a:ext cx="2776537" cy="23137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58300" y="319512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WTA using Census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1152" y="62218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WTA using Colors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06" y="4107933"/>
            <a:ext cx="4208764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4846"/>
            <a:ext cx="8596668" cy="3880773"/>
          </a:xfrm>
        </p:spPr>
        <p:txBody>
          <a:bodyPr/>
          <a:lstStyle/>
          <a:p>
            <a:r>
              <a:rPr lang="en-US" dirty="0" smtClean="0"/>
              <a:t>Silhouettes (segmentations) generated on-the-fly.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61" y="2101522"/>
            <a:ext cx="2636821" cy="1977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82" y="2103742"/>
            <a:ext cx="2636821" cy="1977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41" y="2101522"/>
            <a:ext cx="2636821" cy="1977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82" y="4074701"/>
            <a:ext cx="2636821" cy="1977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40" y="4074701"/>
            <a:ext cx="2636821" cy="1977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61" y="4074701"/>
            <a:ext cx="2636821" cy="19776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40569" y="6152147"/>
            <a:ext cx="103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Color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2589" y="6152147"/>
            <a:ext cx="103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Ours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95537" y="6152328"/>
            <a:ext cx="113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GrabCut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7420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4846"/>
            <a:ext cx="8596668" cy="3880773"/>
          </a:xfrm>
        </p:spPr>
        <p:txBody>
          <a:bodyPr/>
          <a:lstStyle/>
          <a:p>
            <a:r>
              <a:rPr lang="en-US" dirty="0" smtClean="0"/>
              <a:t>More accurate reconstructed models due to better poses.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6" y="2097505"/>
            <a:ext cx="2410773" cy="1813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4" y="3910736"/>
            <a:ext cx="2410773" cy="1819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78" y="2097505"/>
            <a:ext cx="2410773" cy="18132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77" y="3904516"/>
            <a:ext cx="2410773" cy="1819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51" y="2097505"/>
            <a:ext cx="2410773" cy="18132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50" y="3898296"/>
            <a:ext cx="2410773" cy="18194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2023" y="5791202"/>
            <a:ext cx="103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KinFu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609350" y="5791202"/>
            <a:ext cx="103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Ours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01979" y="5791383"/>
            <a:ext cx="162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RGB-D SLAM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8214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4846"/>
            <a:ext cx="8596668" cy="38807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Supplementary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482725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09487"/>
            <a:ext cx="8596668" cy="4531876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Yoon, </a:t>
            </a:r>
            <a:r>
              <a:rPr lang="en-US" dirty="0" err="1"/>
              <a:t>Kuk</a:t>
            </a:r>
            <a:r>
              <a:rPr lang="en-US" dirty="0"/>
              <a:t>-Jin, and In So </a:t>
            </a:r>
            <a:r>
              <a:rPr lang="en-US" dirty="0" err="1"/>
              <a:t>Kweon</a:t>
            </a:r>
            <a:r>
              <a:rPr lang="en-US" dirty="0"/>
              <a:t>. "Adaptive support-weight approach for correspondence search." </a:t>
            </a:r>
            <a:r>
              <a:rPr lang="en-US" i="1" dirty="0"/>
              <a:t>IEEE Transactions on Pattern Analysis and Machine Intelligence</a:t>
            </a:r>
            <a:r>
              <a:rPr lang="en-US" dirty="0"/>
              <a:t> 28.4 (2006): 650-656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Rhemann</a:t>
            </a:r>
            <a:r>
              <a:rPr lang="en-US" dirty="0"/>
              <a:t>, </a:t>
            </a:r>
            <a:r>
              <a:rPr lang="en-US" dirty="0" err="1"/>
              <a:t>Christoph</a:t>
            </a:r>
            <a:r>
              <a:rPr lang="en-US" dirty="0"/>
              <a:t>, et al. "Fast cost-volume filtering for visual correspondence and beyond." </a:t>
            </a:r>
            <a:r>
              <a:rPr lang="en-US" i="1" dirty="0"/>
              <a:t>Computer Vision and Pattern Recognition (CVPR), 2011 IEEE Conference on</a:t>
            </a:r>
            <a:r>
              <a:rPr lang="en-US" dirty="0"/>
              <a:t>. IEEE, 2011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Bleyer</a:t>
            </a:r>
            <a:r>
              <a:rPr lang="en-US" dirty="0"/>
              <a:t>, Michael, </a:t>
            </a:r>
            <a:r>
              <a:rPr lang="en-US" dirty="0" err="1"/>
              <a:t>Christoph</a:t>
            </a:r>
            <a:r>
              <a:rPr lang="en-US" dirty="0"/>
              <a:t> </a:t>
            </a:r>
            <a:r>
              <a:rPr lang="en-US" dirty="0" err="1"/>
              <a:t>Rhemann</a:t>
            </a:r>
            <a:r>
              <a:rPr lang="en-US" dirty="0"/>
              <a:t>, and </a:t>
            </a:r>
            <a:r>
              <a:rPr lang="en-US" dirty="0" err="1"/>
              <a:t>Carsten</a:t>
            </a:r>
            <a:r>
              <a:rPr lang="en-US" dirty="0"/>
              <a:t> </a:t>
            </a:r>
            <a:r>
              <a:rPr lang="en-US" dirty="0" err="1"/>
              <a:t>Rother</a:t>
            </a:r>
            <a:r>
              <a:rPr lang="en-US" dirty="0"/>
              <a:t>. "</a:t>
            </a:r>
            <a:r>
              <a:rPr lang="en-US" dirty="0" err="1"/>
              <a:t>PatchMatch</a:t>
            </a:r>
            <a:r>
              <a:rPr lang="en-US" dirty="0"/>
              <a:t> Stereo-Stereo Matching with Slanted Support Windows." </a:t>
            </a:r>
            <a:r>
              <a:rPr lang="en-US" i="1" dirty="0"/>
              <a:t>BMVC</a:t>
            </a:r>
            <a:r>
              <a:rPr lang="en-US" dirty="0"/>
              <a:t>. Vol. 11. 2011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Zbontar</a:t>
            </a:r>
            <a:r>
              <a:rPr lang="en-US" dirty="0"/>
              <a:t>, Jure, and </a:t>
            </a:r>
            <a:r>
              <a:rPr lang="en-US" dirty="0" err="1"/>
              <a:t>Yann</a:t>
            </a:r>
            <a:r>
              <a:rPr lang="en-US" dirty="0"/>
              <a:t> </a:t>
            </a:r>
            <a:r>
              <a:rPr lang="en-US" dirty="0" err="1"/>
              <a:t>LeCun</a:t>
            </a:r>
            <a:r>
              <a:rPr lang="en-US" dirty="0"/>
              <a:t>. "Computing the stereo matching cost with a convolutional neural network." </a:t>
            </a:r>
            <a:r>
              <a:rPr lang="en-US" i="1" dirty="0"/>
              <a:t>Proceedings of the IEEE Conference on Computer Vision and Pattern Recognition</a:t>
            </a:r>
            <a:r>
              <a:rPr lang="en-US" dirty="0"/>
              <a:t>. 2015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Boykov</a:t>
            </a:r>
            <a:r>
              <a:rPr lang="en-US" dirty="0"/>
              <a:t>, Yuri, Olga </a:t>
            </a:r>
            <a:r>
              <a:rPr lang="en-US" dirty="0" err="1"/>
              <a:t>Veksler</a:t>
            </a:r>
            <a:r>
              <a:rPr lang="en-US" dirty="0"/>
              <a:t>, and </a:t>
            </a:r>
            <a:r>
              <a:rPr lang="en-US" dirty="0" err="1"/>
              <a:t>Ramin</a:t>
            </a:r>
            <a:r>
              <a:rPr lang="en-US" dirty="0"/>
              <a:t> </a:t>
            </a:r>
            <a:r>
              <a:rPr lang="en-US" dirty="0" err="1"/>
              <a:t>Zabih</a:t>
            </a:r>
            <a:r>
              <a:rPr lang="en-US" dirty="0"/>
              <a:t>. "Fast approximate energy minimization via graph cuts." </a:t>
            </a:r>
            <a:r>
              <a:rPr lang="en-US" i="1" dirty="0"/>
              <a:t>IEEE Transactions on pattern analysis and machine intelligence</a:t>
            </a:r>
            <a:r>
              <a:rPr lang="en-US" dirty="0"/>
              <a:t> 23.11 (2001): 1222-1239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Sun, </a:t>
            </a:r>
            <a:r>
              <a:rPr lang="en-US" dirty="0" err="1"/>
              <a:t>Jian</a:t>
            </a:r>
            <a:r>
              <a:rPr lang="en-US" dirty="0"/>
              <a:t>, Nan-</a:t>
            </a:r>
            <a:r>
              <a:rPr lang="en-US" dirty="0" err="1"/>
              <a:t>Ning</a:t>
            </a:r>
            <a:r>
              <a:rPr lang="en-US" dirty="0"/>
              <a:t> </a:t>
            </a:r>
            <a:r>
              <a:rPr lang="en-US" dirty="0" err="1"/>
              <a:t>Zheng</a:t>
            </a:r>
            <a:r>
              <a:rPr lang="en-US" dirty="0"/>
              <a:t>, and Heung-Yeung Shum. "Stereo matching using belief propagation." </a:t>
            </a:r>
            <a:r>
              <a:rPr lang="en-US" i="1" dirty="0"/>
              <a:t>IEEE Transactions on pattern analysis and machine intelligence</a:t>
            </a:r>
            <a:r>
              <a:rPr lang="en-US" dirty="0"/>
              <a:t> 25.7 (2003): 787-800.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19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09487"/>
            <a:ext cx="8596668" cy="4531876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 startAt="7"/>
            </a:pPr>
            <a:r>
              <a:rPr lang="en-US" dirty="0"/>
              <a:t>Bobick, Aaron F., and Stephen S. </a:t>
            </a:r>
            <a:r>
              <a:rPr lang="en-US" dirty="0" err="1"/>
              <a:t>Intille</a:t>
            </a:r>
            <a:r>
              <a:rPr lang="en-US" dirty="0"/>
              <a:t>. "Large occlusion </a:t>
            </a:r>
            <a:r>
              <a:rPr lang="en-US" dirty="0" err="1"/>
              <a:t>stereo."</a:t>
            </a:r>
            <a:r>
              <a:rPr lang="en-US" i="1" dirty="0" err="1"/>
              <a:t>International</a:t>
            </a:r>
            <a:r>
              <a:rPr lang="en-US" i="1" dirty="0"/>
              <a:t> Journal of Computer Vision</a:t>
            </a:r>
            <a:r>
              <a:rPr lang="en-US" dirty="0"/>
              <a:t> 33.3 (1999): 181-200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 startAt="7"/>
            </a:pPr>
            <a:r>
              <a:rPr lang="en-US" dirty="0" err="1"/>
              <a:t>Hirschmuller</a:t>
            </a:r>
            <a:r>
              <a:rPr lang="en-US" dirty="0"/>
              <a:t>, </a:t>
            </a:r>
            <a:r>
              <a:rPr lang="en-US" dirty="0" err="1"/>
              <a:t>Heiko</a:t>
            </a:r>
            <a:r>
              <a:rPr lang="en-US" dirty="0"/>
              <a:t>. "Accurate and efficient stereo processing by semi-global matching and mutual information." </a:t>
            </a:r>
            <a:r>
              <a:rPr lang="en-US" i="1" dirty="0"/>
              <a:t>2005 IEEE Computer Society Conference on Computer Vision and Pattern Recognition (CVPR'05)</a:t>
            </a:r>
            <a:r>
              <a:rPr lang="en-US" dirty="0"/>
              <a:t>. Vol. 2. IEEE, 2005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Woodford, Oliver, et al. "Global stereo reconstruction under second-order smoothness priors." </a:t>
            </a:r>
            <a:r>
              <a:rPr lang="en-US" i="1" dirty="0"/>
              <a:t>IEEE transactions on pattern analysis and machine intelligence</a:t>
            </a:r>
            <a:r>
              <a:rPr lang="en-US" dirty="0"/>
              <a:t> 31.12 (2009): 2115-2128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Kolmogorov, Vladimir, and </a:t>
            </a:r>
            <a:r>
              <a:rPr lang="en-US" dirty="0" err="1"/>
              <a:t>Carsten</a:t>
            </a:r>
            <a:r>
              <a:rPr lang="en-US" dirty="0"/>
              <a:t> </a:t>
            </a:r>
            <a:r>
              <a:rPr lang="en-US" dirty="0" err="1"/>
              <a:t>Rother</a:t>
            </a:r>
            <a:r>
              <a:rPr lang="en-US" dirty="0"/>
              <a:t>. "Minimizing </a:t>
            </a:r>
            <a:r>
              <a:rPr lang="en-US" dirty="0" err="1"/>
              <a:t>nonsubmodular</a:t>
            </a:r>
            <a:r>
              <a:rPr lang="en-US" dirty="0"/>
              <a:t> functions with graph cuts-a review." </a:t>
            </a:r>
            <a:r>
              <a:rPr lang="en-US" i="1" dirty="0"/>
              <a:t>IEEE transactions on pattern analysis and machine intelligence</a:t>
            </a:r>
            <a:r>
              <a:rPr lang="en-US" dirty="0"/>
              <a:t> 29.7 (2007): 1274-1279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Olsson, Carl, Johannes </a:t>
            </a:r>
            <a:r>
              <a:rPr lang="en-US" dirty="0" err="1"/>
              <a:t>Ulén</a:t>
            </a:r>
            <a:r>
              <a:rPr lang="en-US" dirty="0"/>
              <a:t>, and Yuri </a:t>
            </a:r>
            <a:r>
              <a:rPr lang="en-US" dirty="0" err="1"/>
              <a:t>Boykov</a:t>
            </a:r>
            <a:r>
              <a:rPr lang="en-US" dirty="0"/>
              <a:t>. "In defense of 3d-label stereo." </a:t>
            </a:r>
            <a:r>
              <a:rPr lang="en-US" i="1" dirty="0"/>
              <a:t>Proceedings of the IEEE Conference on Computer Vision and Pattern Recognition</a:t>
            </a:r>
            <a:r>
              <a:rPr lang="en-US" dirty="0"/>
              <a:t>. 2013</a:t>
            </a:r>
            <a:r>
              <a:rPr lang="en-US" dirty="0" smtClean="0"/>
              <a:t>.</a:t>
            </a:r>
          </a:p>
          <a:p>
            <a:pPr>
              <a:buFont typeface="+mj-lt"/>
              <a:buAutoNum type="arabicPeriod" startAt="7"/>
            </a:pPr>
            <a:r>
              <a:rPr lang="en-US" dirty="0"/>
              <a:t>Klaus, Andreas, Mario </a:t>
            </a:r>
            <a:r>
              <a:rPr lang="en-US" dirty="0" err="1"/>
              <a:t>Sormann</a:t>
            </a:r>
            <a:r>
              <a:rPr lang="en-US" dirty="0"/>
              <a:t>, and </a:t>
            </a:r>
            <a:r>
              <a:rPr lang="en-US" dirty="0" err="1"/>
              <a:t>Konrad</a:t>
            </a:r>
            <a:r>
              <a:rPr lang="en-US" dirty="0"/>
              <a:t> </a:t>
            </a:r>
            <a:r>
              <a:rPr lang="en-US" dirty="0" err="1"/>
              <a:t>Karner</a:t>
            </a:r>
            <a:r>
              <a:rPr lang="en-US" dirty="0"/>
              <a:t>. "Segment-based stereo matching using belief propagation and a self-adapting dissimilarity measure."</a:t>
            </a:r>
            <a:r>
              <a:rPr lang="en-US" i="1" dirty="0"/>
              <a:t>18th International Conference on Pattern Recognition (ICPR'06)</a:t>
            </a:r>
            <a:r>
              <a:rPr lang="en-US" dirty="0"/>
              <a:t>. Vol. 3. IEEE, 2006.</a:t>
            </a:r>
          </a:p>
        </p:txBody>
      </p:sp>
    </p:spTree>
    <p:extLst>
      <p:ext uri="{BB962C8B-B14F-4D97-AF65-F5344CB8AC3E}">
        <p14:creationId xmlns:p14="http://schemas.microsoft.com/office/powerpoint/2010/main" val="2867401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509487"/>
            <a:ext cx="8596668" cy="453187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13"/>
            </a:pPr>
            <a:r>
              <a:rPr lang="en-US" dirty="0"/>
              <a:t>Dosovitskiy, Alexey, et al. "</a:t>
            </a:r>
            <a:r>
              <a:rPr lang="en-US" dirty="0" err="1"/>
              <a:t>Flownet</a:t>
            </a:r>
            <a:r>
              <a:rPr lang="en-US" dirty="0"/>
              <a:t>: Learning optical flow with convolutional networks." </a:t>
            </a:r>
            <a:r>
              <a:rPr lang="en-US" i="1" dirty="0"/>
              <a:t>2015 IEEE International Conference on Computer Vision (ICCV)</a:t>
            </a:r>
            <a:r>
              <a:rPr lang="en-US" dirty="0"/>
              <a:t>. IEEE, 2015.</a:t>
            </a:r>
          </a:p>
        </p:txBody>
      </p:sp>
    </p:spTree>
    <p:extLst>
      <p:ext uri="{BB962C8B-B14F-4D97-AF65-F5344CB8AC3E}">
        <p14:creationId xmlns:p14="http://schemas.microsoft.com/office/powerpoint/2010/main" val="12639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simple WTA scheme noisy?</a:t>
            </a:r>
            <a:br>
              <a:rPr lang="en-US" dirty="0" smtClean="0"/>
            </a:br>
            <a:r>
              <a:rPr lang="en-US" sz="2400" dirty="0" smtClean="0"/>
              <a:t>(Visualizing the matching cost volume)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reasons:</a:t>
            </a:r>
          </a:p>
          <a:p>
            <a:pPr lvl="1"/>
            <a:r>
              <a:rPr lang="en-US" dirty="0" smtClean="0"/>
              <a:t>Local descriptors not distinctive enough.</a:t>
            </a:r>
          </a:p>
          <a:p>
            <a:pPr lvl="1"/>
            <a:r>
              <a:rPr lang="en-US" dirty="0" smtClean="0"/>
              <a:t>Pixels being occluded have no matches by definition.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Solutions:</a:t>
            </a:r>
          </a:p>
          <a:p>
            <a:pPr lvl="1"/>
            <a:r>
              <a:rPr lang="en-US" dirty="0" smtClean="0"/>
              <a:t>Improve descriptors’ distinctiveness.</a:t>
            </a:r>
          </a:p>
          <a:p>
            <a:pPr lvl="1"/>
            <a:r>
              <a:rPr lang="en-US" dirty="0" smtClean="0"/>
              <a:t>Impose prior knowledge (e.g. spatial regularization).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702" y="4136362"/>
            <a:ext cx="2286000" cy="1905000"/>
          </a:xfrm>
          <a:prstGeom prst="rect">
            <a:avLst/>
          </a:prstGeom>
          <a:scene3d>
            <a:camera prst="isometricTopUp"/>
            <a:lightRig rig="threePt" dir="t"/>
          </a:scene3d>
          <a:sp3d extrusionH="603250"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5" y="1148740"/>
            <a:ext cx="2651428" cy="2209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5" y="3379782"/>
            <a:ext cx="2651428" cy="35352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963025" y="2287066"/>
            <a:ext cx="265142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540702" y="4638572"/>
            <a:ext cx="1600200" cy="95725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556554" y="5584166"/>
            <a:ext cx="0" cy="50005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825359" y="5181779"/>
            <a:ext cx="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822978" y="5177020"/>
            <a:ext cx="1888040" cy="11048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822978" y="4076878"/>
            <a:ext cx="1888040" cy="11049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0654178" y="384565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654178" y="6141184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671427" y="6010732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d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8943975" y="3714930"/>
            <a:ext cx="2651427" cy="1869235"/>
          </a:xfrm>
          <a:custGeom>
            <a:avLst/>
            <a:gdLst>
              <a:gd name="connsiteX0" fmla="*/ 0 w 2643187"/>
              <a:gd name="connsiteY0" fmla="*/ 0 h 1847850"/>
              <a:gd name="connsiteX1" fmla="*/ 604837 w 2643187"/>
              <a:gd name="connsiteY1" fmla="*/ 1847850 h 1847850"/>
              <a:gd name="connsiteX2" fmla="*/ 2181225 w 2643187"/>
              <a:gd name="connsiteY2" fmla="*/ 909638 h 1847850"/>
              <a:gd name="connsiteX3" fmla="*/ 2643187 w 2643187"/>
              <a:gd name="connsiteY3" fmla="*/ 14288 h 1847850"/>
              <a:gd name="connsiteX4" fmla="*/ 0 w 2643187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187" h="1847850">
                <a:moveTo>
                  <a:pt x="0" y="0"/>
                </a:moveTo>
                <a:lnTo>
                  <a:pt x="604837" y="1847850"/>
                </a:lnTo>
                <a:lnTo>
                  <a:pt x="2181225" y="909638"/>
                </a:lnTo>
                <a:lnTo>
                  <a:pt x="2643187" y="1428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stereo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Papers focusing on improving the stereo matching cost:</a:t>
            </a:r>
          </a:p>
          <a:p>
            <a:pPr lvl="1"/>
            <a:r>
              <a:rPr lang="en-US" dirty="0" smtClean="0"/>
              <a:t>Adaptive Support weights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(Yoon and </a:t>
            </a: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Kweon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, CVPR’05)</a:t>
            </a:r>
          </a:p>
          <a:p>
            <a:pPr lvl="1"/>
            <a:r>
              <a:rPr lang="en-US" dirty="0" err="1" smtClean="0"/>
              <a:t>PatchMatch</a:t>
            </a:r>
            <a:r>
              <a:rPr lang="en-US" dirty="0" smtClean="0"/>
              <a:t> Stereo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Bleyer et al., BMVC’11)</a:t>
            </a:r>
          </a:p>
          <a:p>
            <a:pPr lvl="1"/>
            <a:r>
              <a:rPr lang="en-US" dirty="0" smtClean="0"/>
              <a:t>MC-CNN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Zbontar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LeCun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CVPR’15)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Papers focusing on imposing various regularizations:</a:t>
            </a:r>
          </a:p>
          <a:p>
            <a:pPr lvl="1"/>
            <a:r>
              <a:rPr lang="en-US" dirty="0" smtClean="0"/>
              <a:t>Typical 4-neighborhood MRF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(Kolmogorov and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Zabih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ECCV’02; Sun et al., ECCV’02)</a:t>
            </a:r>
          </a:p>
          <a:p>
            <a:pPr lvl="1"/>
            <a:r>
              <a:rPr lang="en-US" dirty="0" smtClean="0"/>
              <a:t>SGM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Hirschmuller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, CVPR’05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smoothness prior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(Woodford et al., CVPR’08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Segment-based plane fitting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(Klaus et al., ICPR’06)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Enhancing</a:t>
            </a:r>
            <a:br>
              <a:rPr lang="en-US" dirty="0" smtClean="0"/>
            </a:br>
            <a:r>
              <a:rPr lang="en-US" dirty="0" smtClean="0"/>
              <a:t> Matching Cost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800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705.287"/>
  <p:tag name="OUTPUTDPI" val="1200"/>
  <p:tag name="LATEXADDIN" val="\documentclass{article}&#10;\usepackage{amsmath}&#10;\pagestyle{empty}&#10;\begin{document}&#10;&#10;&#10;$$&#10;I_\text{left}(x,y) = I_\text{right}(x - d(x,y), y)&#10;$$&#10;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286.4642"/>
  <p:tag name="OUTPUTDPI" val="1200"/>
  <p:tag name="LATEXADDIN" val="\documentclass{article}&#10;\usepackage{amsmath}&#10;\pagestyle{empty}&#10;\begin{document}&#10;&#10;$$&#10;m_{s\rightarrow t}&#10;$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341.2073"/>
  <p:tag name="OUTPUTDPI" val="1200"/>
  <p:tag name="LATEXADDIN" val="\documentclass{article}&#10;\usepackage{amsmath}&#10;\pagestyle{empty}&#10;\begin{document}&#10;&#10;$$&#10;m_{q_1\rightarrow s}&#10;$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.73866"/>
  <p:tag name="ORIGINALWIDTH" val="341.2073"/>
  <p:tag name="OUTPUTDPI" val="1200"/>
  <p:tag name="LATEXADDIN" val="\documentclass{article}&#10;\usepackage{amsmath}&#10;\pagestyle{empty}&#10;\begin{document}&#10;&#10;$$&#10;m_{q_2\rightarrow s}&#10;$$&#10;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6.6891"/>
  <p:tag name="ORIGINALWIDTH" val="4293.213"/>
  <p:tag name="OUTPUTDPI" val="1200"/>
  <p:tag name="LATEXADDIN" val="\documentclass{article}&#10;\usepackage{amsmath}&#10;\pagestyle{empty}&#10;\begin{document}&#10;&#10;\begin{align*}&#10;\text{BestAccCost}(x, d_x) &#10;&amp;= &#10;E_\text{DataCost}(x, d_x) &#10;\\&#10;&amp;+&#10;\min_{d_{x-1}}&#10;\bigg(&#10;\text{BestAccCost}(x-1, d_{x-1}) +&#10;E_\text{SmoothCost}(d_{x-1}, d_x)&#10;\bigg)&#10;\end{align*}&#10;&#10;&#10;\end{document}"/>
  <p:tag name="IGUANATEXSIZE" val="20"/>
  <p:tag name="IGUANATEXCURSOR" val="157"/>
  <p:tag name="TRANSPARENCY" val="True"/>
  <p:tag name="FILENAME" val=""/>
  <p:tag name="INPUTTYPE" val="0"/>
  <p:tag name="LATEXENGINEID" val="0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6.6891"/>
  <p:tag name="ORIGINALWIDTH" val="4407.199"/>
  <p:tag name="OUTPUTDPI" val="1200"/>
  <p:tag name="LATEXADDIN" val="\documentclass{article}&#10;\usepackage{amsmath}&#10;\pagestyle{empty}&#10;\begin{document}&#10;&#10;\begin{align*}&#10;\text{BestAccCost}_\mathbf{r}(\mathbf{x}, d_\mathbf{x}) &#10;&amp;= &#10;E_\text{DataCost}(\mathbf{x}, d_\mathbf{x}) &#10;\\&#10;&amp;+&#10;\min_{d_{\mathbf{x-r}}}&#10;\bigg(&#10;\text{BestAccCost}_\mathbf{r}(\mathbf{x-r}, d_{\mathbf{x-r}}) +&#10;E_\text{SmoothCost}(d_{\mathbf{x-r}}, d_\mathbf{x})&#10;\bigg)&#10;\end{align*}&#10;&#10;&#10;\end{document}"/>
  <p:tag name="IGUANATEXSIZE" val="20"/>
  <p:tag name="IGUANATEXCURSOR" val="268"/>
  <p:tag name="TRANSPARENCY" val="True"/>
  <p:tag name="FILENAME" val=""/>
  <p:tag name="INPUTTYPE" val="0"/>
  <p:tag name="LATEXENGINEID" val="0"/>
  <p:tag name="TEMPFOLDER" val="c:\temp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1.2111"/>
  <p:tag name="ORIGINALWIDTH" val="2859.392"/>
  <p:tag name="OUTPUTDPI" val="1200"/>
  <p:tag name="LATEXADDIN" val="\documentclass{article}&#10;\usepackage{amsmath}&#10;\pagestyle{empty}&#10;\begin{document}&#10;&#10;$$&#10;\text{SemiGlobalCost}(\mathbf{x}, d_\mathbf{x})&#10;=&#10;\frac{1}{16} \sum_{\mathbf{r}}&#10;\text{BestAccCost}_\mathbf{r}(\mathbf{x}, d_\mathbf{x})&#10;$$&#10;&#10;&#10;\end{document}"/>
  <p:tag name="IGUANATEXSIZE" val="20"/>
  <p:tag name="IGUANATEXCURSOR" val="152"/>
  <p:tag name="TRANSPARENCY" val="True"/>
  <p:tag name="FILENAME" val=""/>
  <p:tag name="INPUTTYPE" val="0"/>
  <p:tag name="LATEXENGINEID" val="0"/>
  <p:tag name="TEMPFOLDER" val="c:\temp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4308.211"/>
  <p:tag name="OUTPUTDPI" val="1200"/>
  <p:tag name="LATEXADDIN" val="\documentclass{article}&#10;\usepackage{amsmath}&#10;\pagestyle{empty}&#10;\begin{document}&#10;&#10;$$&#10;\overline{\text{BestAccCost}_\mathbf{r}}(\mathbf{x}, d_\mathbf{x})&#10;=&#10;\text{BestAccCost}_\mathbf{r}(\mathbf{x}, d_\mathbf{x})&#10;-&#10;\min_{d_\mathbf{x-r}}&#10;\bigg(&#10;\text{BestAccCost}_\mathbf{r}(\mathbf{x-r}, d_\mathbf{x-r})&#10;\bigg)&#10;$$&#10;&#10;&#10;\end{document}"/>
  <p:tag name="IGUANATEXSIZE" val="20"/>
  <p:tag name="IGUANATEXCURSOR" val="93"/>
  <p:tag name="TRANSPARENCY" val="True"/>
  <p:tag name="FILENAME" val=""/>
  <p:tag name="INPUTTYPE" val="0"/>
  <p:tag name="LATEXENGINEID" val="0"/>
  <p:tag name="TEMPFOLDER" val="c:\temp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1.2111"/>
  <p:tag name="ORIGINALWIDTH" val="2866.142"/>
  <p:tag name="OUTPUTDPI" val="1200"/>
  <p:tag name="LATEXADDIN" val="\documentclass{article}&#10;\usepackage{amsmath}&#10;\pagestyle{empty}&#10;\begin{document}&#10;&#10;$$&#10;\overline{\text{SemiGlobalCost}}(\mathbf{x}, d_\mathbf{x})&#10;=&#10;\frac{1}{16} \sum_{\mathbf{r}}&#10;\overline{\text{BestAccCost}_\mathbf{r}}(\mathbf{x}, d_\mathbf{x})&#10;$$&#10;&#10;&#10;\end{document}"/>
  <p:tag name="IGUANATEXSIZE" val="20"/>
  <p:tag name="IGUANATEXCURSOR" val="116"/>
  <p:tag name="TRANSPARENCY" val="True"/>
  <p:tag name="FILENAME" val=""/>
  <p:tag name="INPUTTYPE" val="0"/>
  <p:tag name="LATEXENGINEID" val="0"/>
  <p:tag name="TEMPFOLDER" val="c:\temp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5.7143"/>
  <p:tag name="ORIGINALWIDTH" val="2919.385"/>
  <p:tag name="OUTPUTDPI" val="1200"/>
  <p:tag name="LATEXADDIN" val="\documentclass{article}&#10;\usepackage{amsmath}&#10;\pagestyle{empty}&#10;\begin{document}&#10;&#10;&#10;$$&#10;\min_d &#10;\sum_p E_\text{MatchingCost}(d_p) +&#10;\sum_{p,q,r \in \text{triples}} (d_p - 2d_q + d_r)^2&#10;$$&#10;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c:\temp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956.505"/>
  <p:tag name="OUTPUTDPI" val="1200"/>
  <p:tag name="LATEXADDIN" val="\documentclass{article}&#10;\usepackage{amsmath}&#10;\pagestyle{empty}&#10;\begin{document}&#10;&#10;$$&#10;E(0,0) + E(1,1) \le E(0,1) + E(1,0)&#10;$$&#10;&#10;&#10;\end{document}"/>
  <p:tag name="IGUANATEXSIZE" val="20"/>
  <p:tag name="IGUANATEXCURSOR" val="119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2071.241"/>
  <p:tag name="OUTPUTDPI" val="1200"/>
  <p:tag name="LATEXADDIN" val="\documentclass{article}&#10;\usepackage{amsmath}&#10;\pagestyle{empty}&#10;\begin{document}&#10;&#10;$$&#10;d(x,y) = \min_d \bigg( \text{MatchingCost}(x,y,d) \bigg)&#10;$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temp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7.1879"/>
  <p:tag name="ORIGINALWIDTH" val="2425.947"/>
  <p:tag name="OUTPUTDPI" val="1200"/>
  <p:tag name="LATEXADDIN" val="\documentclass{article}&#10;\usepackage{amsmath}&#10;\pagestyle{empty}&#10;\begin{document}&#10;&#10;\begin{align*}&#10;E(*,0,0) + E(*,1,1) \le E(*,0,1) + E(*,1,0) \\&#10;E(0,*,0) + E(1,*,1) \le E(0,*,1) + E(1,*,0) \\&#10;E(0,0,*) + E(1,1,*) \le E(0,1,*) + E(1,0,*) &#10;\end{align*}&#10;&#10;&#10;\end{document}"/>
  <p:tag name="IGUANATEXSIZE" val="20"/>
  <p:tag name="IGUANATEXCURSOR" val="234"/>
  <p:tag name="TRANSPARENCY" val="True"/>
  <p:tag name="FILENAME" val=""/>
  <p:tag name="INPUTTYPE" val="0"/>
  <p:tag name="LATEXENGINEID" val="0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6.4605"/>
  <p:tag name="ORIGINALWIDTH" val="2314.961"/>
  <p:tag name="OUTPUTDPI" val="1200"/>
  <p:tag name="LATEXADDIN" val="\documentclass{article}&#10;\usepackage{amsmath}&#10;\pagestyle{empty}&#10;\begin{document}&#10;&#10;\begin{align*}&#10;E_\text{SmoothCost}(\Pi_p, \Pi_q)&#10;=&amp;~&#10;|d(\Pi_p, p) - d(\Pi_q, p)|&#10;\\&#10;+&amp;~&#10;|d(\Pi_p, q) - d(\Pi_q, q)|&#10;\end{align*}&#10;&#10;&#10;&#10;\end{document}"/>
  <p:tag name="IGUANATEXSIZE" val="20"/>
  <p:tag name="IGUANATEXCURSOR" val="168"/>
  <p:tag name="TRANSPARENCY" val="True"/>
  <p:tag name="FILENAME" val=""/>
  <p:tag name="INPUTTYPE" val="0"/>
  <p:tag name="LATEXENGINEID" val="0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5.4518"/>
  <p:tag name="ORIGINALWIDTH" val="1769.029"/>
  <p:tag name="OUTPUTDPI" val="1200"/>
  <p:tag name="LATEXADDIN" val="\documentclass{article}&#10;\usepackage{amsmath}&#10;\pagestyle{empty}&#10;\begin{document}&#10;&#10;$$&#10;E_S(\mathbf{u}) = \sum_{\substack{(p,q,r)\in\\\text{triplets}}} (\mathbf{u}_p - 2\mathbf{u}_q + \mathbf{u}_r)^2&#10;$$&#10;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8.9651"/>
  <p:tag name="ORIGINALWIDTH" val="1367.829"/>
  <p:tag name="OUTPUTDPI" val="1200"/>
  <p:tag name="LATEXADDIN" val="\documentclass{article}&#10;\usepackage{amsmath}&#10;\pagestyle{empty}&#10;\begin{document}&#10;&#10;$$&#10;E_D(\mathbf{\Lambda}) = \sum_{\substack{s\in\text{segments}}}\rho(\mathbf{\Lambda}_s)&#10;$$&#10;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6.4867"/>
  <p:tag name="ORIGINALWIDTH" val="137.2328"/>
  <p:tag name="OUTPUTDPI" val="1200"/>
  <p:tag name="LATEXADDIN" val="\documentclass{article}&#10;\usepackage{amsmath}&#10;\pagestyle{empty}&#10;\begin{document}&#10;&#10;&#10;$$&#10;\mathbf{\Lambda}_s&#10;$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90.73866"/>
  <p:tag name="OUTPUTDPI" val="1200"/>
  <p:tag name="LATEXADDIN" val="\documentclass{article}&#10;\usepackage{amsmath}&#10;\pagestyle{empty}&#10;\begin{document}&#10;&#10;&#10;$$&#10;\mathbf{\Lambda}&#10;$$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71.99102"/>
  <p:tag name="OUTPUTDPI" val="1200"/>
  <p:tag name="LATEXADDIN" val="\documentclass{article}&#10;\usepackage{amsmath}&#10;\pagestyle{empty}&#10;\begin{document}&#10;&#10;$$&#10;\mathbf{u}&#10;$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71.99102"/>
  <p:tag name="OUTPUTDPI" val="1200"/>
  <p:tag name="LATEXADDIN" val="\documentclass{article}&#10;\usepackage{amsmath}&#10;\pagestyle{empty}&#10;\begin{document}&#10;&#10;$$&#10;\mathbf{u}&#10;$$&#10;&#10;&#10;\end{document}"/>
  <p:tag name="IGUANATEXSIZE" val="20"/>
  <p:tag name="IGUANATEXCURSOR" val="94"/>
  <p:tag name="TRANSPARENCY" val="True"/>
  <p:tag name="FILENAME" val=""/>
  <p:tag name="INPUTTYPE" val="0"/>
  <p:tag name="LATEXENGINEID" val="0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0.4762"/>
  <p:tag name="ORIGINALWIDTH" val="1084.364"/>
  <p:tag name="OUTPUTDPI" val="1200"/>
  <p:tag name="LATEXADDIN" val="\documentclass{article}&#10;\usepackage{amsmath}&#10;\pagestyle{empty}&#10;\begin{document}&#10;&#10;&#10;$$&#10;\min_{\mathbf{\Lambda}, \mathbf{u}} E_D(\mathbf{\Lambda}) + E_S(\mathbf{u})&#10;$$&#10;&#10;\end{document}"/>
  <p:tag name="IGUANATEXSIZE" val="20"/>
  <p:tag name="IGUANATEXCURSOR" val="148"/>
  <p:tag name="TRANSPARENCY" val="True"/>
  <p:tag name="FILENAME" val=""/>
  <p:tag name="INPUTTYPE" val="0"/>
  <p:tag name="LATEXENGINEID" val="0"/>
  <p:tag name="TEMPFOLDER" val="c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95.6506"/>
  <p:tag name="OUTPUTDPI" val="1200"/>
  <p:tag name="LATEXADDIN" val="\documentclass{article}&#10;\usepackage{amsmath}&#10;\pagestyle{empty}&#10;\begin{document}&#10;&#10;&#10;$$&#10;\text{s.t.} ~~ \mathbf{D}(\mathbf{\Lambda}) = \mathbf{u}&#10;$$&#10;&#10;\end{document}"/>
  <p:tag name="IGUANATEXSIZE" val="20"/>
  <p:tag name="IGUANATEXCURSOR" val="141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4.9381"/>
  <p:tag name="ORIGINALWIDTH" val="3456.318"/>
  <p:tag name="OUTPUTDPI" val="1200"/>
  <p:tag name="LATEXADDIN" val="\documentclass{article}&#10;\usepackage{amsmath}&#10;\pagestyle{empty}&#10;\begin{document}&#10;&#10;\begin{align*}&#10;&amp;\text{AggregatedCost}(x_c, y_c, d)  \\&#10;&amp;\quad\quad= \sum_{(x,y)\in\text{Win}(x_c, y_c)}&#10;w_S(x,y) \cdot&#10;w_C(x,y) \cdot&#10;  \text{MatchingCost}(x, y, d)&#10;\end{align*}&#10;&#10;&#10;\end{document}"/>
  <p:tag name="IGUANATEXSIZE" val="20"/>
  <p:tag name="IGUANATEXCURSOR" val="147"/>
  <p:tag name="TRANSPARENCY" val="True"/>
  <p:tag name="FILENAME" val=""/>
  <p:tag name="INPUTTYPE" val="0"/>
  <p:tag name="LATEXENGINEID" val="0"/>
  <p:tag name="TEMPFOLDER" val="c:\temp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7.4391"/>
  <p:tag name="ORIGINALWIDTH" val="1625.047"/>
  <p:tag name="OUTPUTDPI" val="1200"/>
  <p:tag name="LATEXADDIN" val="\documentclass{article}&#10;\usepackage{amsmath}&#10;\pagestyle{empty}&#10;\begin{document}&#10;&#10;\begin{align*}&#10;\mathbf{\Lambda} &amp;: \text{quadratic surfaces} \\&#10;\mathbf{u} &amp;: \text{a pixel-wise disparity map} \\&#10;\rho &amp;: \text{matching cost function}&#10;\end{align*}&#10;&#10;&#10;&#10;\end{document}"/>
  <p:tag name="IGUANATEXSIZE" val="20"/>
  <p:tag name="IGUANATEXCURSOR" val="232"/>
  <p:tag name="TRANSPARENCY" val="True"/>
  <p:tag name="FILENAME" val=""/>
  <p:tag name="INPUTTYPE" val="0"/>
  <p:tag name="LATEXENGINEID" val="0"/>
  <p:tag name="TEMPFOLDER" val="c:\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545.9318"/>
  <p:tag name="OUTPUTDPI" val="1200"/>
  <p:tag name="LATEXADDIN" val="\documentclass{article}&#10;\usepackage{amsmath}&#10;\pagestyle{empty}&#10;\begin{document}&#10;&#10;&#10;$$&#10;\mathbf{D}(\mathbf{\Lambda}) = \mathbf{u}&#10;$$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0.4724"/>
  <p:tag name="ORIGINALWIDTH" val="2694.413"/>
  <p:tag name="OUTPUTDPI" val="1200"/>
  <p:tag name="LATEXADDIN" val="\documentclass{article}&#10;\usepackage{amsmath}&#10;\pagestyle{empty}&#10;\begin{document}&#10;&#10;&#10;$$&#10;\min_{\mathbf{\Lambda}, \mathbf{u}} &#10;E_D(\mathbf{\Lambda}) &#10;+ \theta&#10;\left( \mathbf{D}(\mathbf{\Lambda}) - \mathbf{u} \right)^\top&#10;\left( \mathbf{D}(\mathbf{\Lambda}) - \mathbf{u} \right)&#10;+ E_S(\mathbf{u})&#10;$$&#10;&#10;\end{document}"/>
  <p:tag name="IGUANATEXSIZE" val="20"/>
  <p:tag name="IGUANATEXCURSOR" val="153"/>
  <p:tag name="TRANSPARENCY" val="True"/>
  <p:tag name="FILENAME" val=""/>
  <p:tag name="INPUTTYPE" val="0"/>
  <p:tag name="LATEXENGINEID" val="0"/>
  <p:tag name="TEMPFOLDER" val="c:\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8.48898"/>
  <p:tag name="ORIGINALWIDTH" val="52.49347"/>
  <p:tag name="OUTPUTDPI" val="1200"/>
  <p:tag name="LATEXADDIN" val="\documentclass{article}&#10;\usepackage{amsmath}&#10;\pagestyle{empty}&#10;\begin{document}&#10;&#10;&#10;$$&#10;\theta&#10;$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99291"/>
  <p:tag name="ORIGINALWIDTH" val="110.9861"/>
  <p:tag name="OUTPUTDPI" val="1200"/>
  <p:tag name="LATEXADDIN" val="\documentclass{article}&#10;\usepackage{amsmath}&#10;\pagestyle{empty}&#10;\begin{document}&#10;&#10;&#10;$$&#10;\infty&#10;$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c:\temp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807.649"/>
  <p:tag name="OUTPUTDPI" val="1200"/>
  <p:tag name="LATEXADDIN" val="\documentclass{article}&#10;\usepackage{amsmath}&#10;\pagestyle{empty}&#10;\begin{document}&#10;&#10;$$&#10;E_\text{SplitPenalty}(\boldsymbol{\alpha})&#10;$$&#10;&#10;\end{document}"/>
  <p:tag name="IGUANATEXSIZE" val="20"/>
  <p:tag name="IGUANATEXCURSOR" val="129"/>
  <p:tag name="TRANSPARENCY" val="True"/>
  <p:tag name="FILENAME" val=""/>
  <p:tag name="INPUTTYPE" val="0"/>
  <p:tag name="LATEXENGINEID" val="0"/>
  <p:tag name="TEMPFOLDER" val="c:\temp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810.6487"/>
  <p:tag name="OUTPUTDPI" val="1200"/>
  <p:tag name="LATEXADDIN" val="\documentclass{article}&#10;\usepackage{amsmath}&#10;\pagestyle{empty}&#10;\begin{document}&#10;&#10;$$&#10;E_\text{SplitSmooth}(\boldsymbol{\alpha})&#10;$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temp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61.117"/>
  <p:tag name="OUTPUTDPI" val="1200"/>
  <p:tag name="LATEXADDIN" val="\documentclass{article}&#10;\usepackage{amsmath}&#10;\pagestyle{empty}&#10;\begin{document}&#10;&#10;$$&#10;E_\text{MatchingCost}(\mathbf{N}, \mathbf{D})&#10;$$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944.132"/>
  <p:tag name="OUTPUTDPI" val="1200"/>
  <p:tag name="LATEXADDIN" val="\documentclass{article}&#10;\usepackage{amsmath}&#10;\pagestyle{empty}&#10;\begin{document}&#10;&#10;$$&#10;E_\text{NormalSmooth}(\mathbf{N})&#10;$$&#10;&#10;\end{document}"/>
  <p:tag name="IGUANATEXSIZE" val="20"/>
  <p:tag name="IGUANATEXCURSOR" val="116"/>
  <p:tag name="TRANSPARENCY" val="True"/>
  <p:tag name="FILENAME" val=""/>
  <p:tag name="INPUTTYPE" val="0"/>
  <p:tag name="LATEXENGINEID" val="0"/>
  <p:tag name="TEMPFOLDER" val="c:\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284.589"/>
  <p:tag name="OUTPUTDPI" val="1200"/>
  <p:tag name="LATEXADDIN" val="\documentclass{article}&#10;\usepackage{amsmath}&#10;\pagestyle{empty}&#10;\begin{document}&#10;&#10;$$&#10;E_\text{MeshAlignment}(\mathbf{N}, \mathbf{D}, \boldsymbol{\alpha})&#10;$$&#10;&#10;\end{document}"/>
  <p:tag name="IGUANATEXSIZE" val="20"/>
  <p:tag name="IGUANATEXCURSOR" val="150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3.4533"/>
  <p:tag name="ORIGINALWIDTH" val="2374.953"/>
  <p:tag name="OUTPUTDPI" val="1200"/>
  <p:tag name="LATEXADDIN" val="\documentclass{article}&#10;\usepackage{amsmath}&#10;\pagestyle{empty}&#10;\begin{document}&#10;&#10;&#10;$$&#10;w_S(x,y) = \exp\left( -\frac&#10;{\sqrt{(x - x_c)^2 + (y - y_c)^2}}&#10;{\gamma_S}&#10;\right)&#10;$$&#10;&#10;\end{document}"/>
  <p:tag name="IGUANATEXSIZE" val="20"/>
  <p:tag name="IGUANATEXCURSOR" val="82"/>
  <p:tag name="TRANSPARENCY" val="True"/>
  <p:tag name="FILENAME" val=""/>
  <p:tag name="INPUTTYPE" val="0"/>
  <p:tag name="LATEXENGINEID" val="0"/>
  <p:tag name="TEMPFOLDER" val="c:\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5.1894"/>
  <p:tag name="ORIGINALWIDTH" val="1531.309"/>
  <p:tag name="OUTPUTDPI" val="1200"/>
  <p:tag name="LATEXADDIN" val="\documentclass{article}&#10;\usepackage{amsmath}&#10;\pagestyle{empty}&#10;\begin{document}&#10;&#10;\begin{align*}&#10;\boldsymbol{\alpha} &amp;: \text{splitting probabilities} \\&#10;\mathbf{N} &amp;: \text{triangle normals} \\&#10;\mathbf{D} &amp;: \text{diaprities at barycenters}&#10;\end{align*}&#10;&#10;&#10;&#10;\end{document}"/>
  <p:tag name="IGUANATEXSIZE" val="20"/>
  <p:tag name="IGUANATEXCURSOR" val="182"/>
  <p:tag name="TRANSPARENCY" val="True"/>
  <p:tag name="FILENAME" val=""/>
  <p:tag name="INPUTTYPE" val="0"/>
  <p:tag name="LATEXENGINEID" val="0"/>
  <p:tag name="TEMPFOLDER" val="c:\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5.1894"/>
  <p:tag name="ORIGINALWIDTH" val="1531.309"/>
  <p:tag name="OUTPUTDPI" val="1200"/>
  <p:tag name="LATEXADDIN" val="\documentclass{article}&#10;\usepackage{amsmath}&#10;\pagestyle{empty}&#10;\begin{document}&#10;&#10;\begin{align*}&#10;\boldsymbol{\alpha} &amp;: \text{splitting probabilities} \\&#10;\mathbf{N} &amp;: \text{triangle normals} \\&#10;\mathbf{D} &amp;: \text{diaprities at barycenters}&#10;\end{align*}&#10;&#10;&#10;&#10;\end{document}"/>
  <p:tag name="IGUANATEXSIZE" val="20"/>
  <p:tag name="IGUANATEXCURSOR" val="182"/>
  <p:tag name="TRANSPARENCY" val="True"/>
  <p:tag name="FILENAME" val=""/>
  <p:tag name="INPUTTYPE" val="0"/>
  <p:tag name="LATEXENGINEID" val="0"/>
  <p:tag name="TEMPFOLDER" val="c:\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8.6427"/>
  <p:tag name="ORIGINALWIDTH" val="1929.509"/>
  <p:tag name="OUTPUTDPI" val="1200"/>
  <p:tag name="LATEXADDIN" val="\documentclass{article}&#10;\usepackage{amsmath}&#10;\pagestyle{empty}&#10;\begin{document}&#10;&#10;\begin{align*}&#10;\tau_s &#10;:&amp; ~\text{penalize splitting in general} \\&#10; &amp; ~\text{unless located at strong edges}\\&#10;w_{st}&#10;:&amp; ~\text{encourage common splitting} \\&#10; &amp; ~\text{properteis when vertices share}\\&#10; &amp; ~\text{similar visual complexity}&#10;\end{align*}&#10;&#10;&#10;\end{document}"/>
  <p:tag name="IGUANATEXSIZE" val="20"/>
  <p:tag name="IGUANATEXCURSOR" val="192"/>
  <p:tag name="TRANSPARENCY" val="True"/>
  <p:tag name="FILENAME" val=""/>
  <p:tag name="INPUTTYPE" val="0"/>
  <p:tag name="LATEXENGINEID" val="0"/>
  <p:tag name="TEMPFOLDER" val="c:\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68.991"/>
  <p:tag name="ORIGINALWIDTH" val="3607.049"/>
  <p:tag name="OUTPUTDPI" val="1200"/>
  <p:tag name="LATEXADDIN" val="\documentclass{article}&#10;\usepackage{amsmath}&#10;\pagestyle{empty}&#10;\begin{document}&#10;&#10;\begin{align*}&#10;E_\text{SplitPenalty}(\boldsymbol{\alpha})&#10;&amp;=&#10;\sum_{s\in\text{vertices}} \alpha_s \cdot \tau_s&#10;\\&#10;E_\text{SplitSmooth}(\boldsymbol{\alpha})&#10;&amp;=&#10;\sum_{s,t\in\mathcal{N}_\text{vertices}}&#10;w_{st}(\alpha_s - \alpha_t)^2&#10;\\&#10;E_\text{MatchingCost}(\mathbf{N}, \mathbf{D})&#10;&amp;=&#10;\sum_{i\in\text{triangles}} \rho(\mathbf{n}_i, d_i)&#10;\\&#10;E_\text{NormalSmooth}(\mathbf{N})&#10;&amp;= &#10;\sum_{i,j\in\mathcal{N}_\text{triangles}}&#10;w_{ij} (\mathbf{n}_i - \mathbf{n}_j)^\top&#10;(\mathbf{n}_i - \mathbf{n}_j)&#10;\\&#10;E_\text{MeshAlignment}(\mathbf{N},\mathbf{D},\boldsymbol{\alpha})&#10;&amp;=&#10;\sum_{s\in\text{vertices}} (1 - \alpha_s) \\&#10;&amp;~~~~\cdot \sum_{i,j \in \text{group}_s}&#10;w_{ij}&#10;\left(&#10;\mathcal{D}_i(x_s,y_s) - \mathcal{D}_j(x_s,y_s)&#10;\right)^2&#10;\end{align*}&#10;&#10;&#10;\end{document}"/>
  <p:tag name="IGUANATEXSIZE" val="20"/>
  <p:tag name="IGUANATEXCURSOR" val="691"/>
  <p:tag name="TRANSPARENCY" val="True"/>
  <p:tag name="FILENAME" val=""/>
  <p:tag name="INPUTTYPE" val="0"/>
  <p:tag name="LATEXENGINEID" val="0"/>
  <p:tag name="TEMPFOLDER" val="c:\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.4612"/>
  <p:tag name="ORIGINALWIDTH" val="1653.543"/>
  <p:tag name="OUTPUTDPI" val="1200"/>
  <p:tag name="LATEXADDIN" val="\documentclass{article}&#10;\usepackage{amsmath}&#10;\pagestyle{empty}&#10;\begin{document}&#10;&#10;\begin{align*}&#10; \mathcal{D}_i(x_s, y_s) :&amp;~ \text{triangle's disparity} \\&#10;&amp;~ \text{at location} (x_s, y_s)&#10;\end{align*}&#10;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c:\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5.1894"/>
  <p:tag name="ORIGINALWIDTH" val="1531.309"/>
  <p:tag name="OUTPUTDPI" val="1200"/>
  <p:tag name="LATEXADDIN" val="\documentclass{article}&#10;\usepackage{amsmath}&#10;\pagestyle{empty}&#10;\begin{document}&#10;&#10;\begin{align*}&#10;\boldsymbol{\alpha} &amp;: \text{splitting probabilities} \\&#10;\mathbf{N} &amp;: \text{triangle normals} \\&#10;\mathbf{D} &amp;: \text{diaprities at barycenters}&#10;\end{align*}&#10;&#10;&#10;&#10;\end{document}"/>
  <p:tag name="IGUANATEXSIZE" val="20"/>
  <p:tag name="IGUANATEXCURSOR" val="182"/>
  <p:tag name="TRANSPARENCY" val="True"/>
  <p:tag name="FILENAME" val=""/>
  <p:tag name="INPUTTYPE" val="0"/>
  <p:tag name="LATEXENGINEID" val="0"/>
  <p:tag name="TEMPFOLDER" val="c:\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807.649"/>
  <p:tag name="OUTPUTDPI" val="1200"/>
  <p:tag name="LATEXADDIN" val="\documentclass{article}&#10;\usepackage{amsmath}&#10;\pagestyle{empty}&#10;\begin{document}&#10;&#10;$$&#10;E_\text{SplitPenalty}(\boldsymbol{\alpha})&#10;$$&#10;&#10;\end{document}"/>
  <p:tag name="IGUANATEXSIZE" val="20"/>
  <p:tag name="IGUANATEXCURSOR" val="129"/>
  <p:tag name="TRANSPARENCY" val="True"/>
  <p:tag name="FILENAME" val=""/>
  <p:tag name="INPUTTYPE" val="0"/>
  <p:tag name="LATEXENGINEID" val="0"/>
  <p:tag name="TEMPFOLDER" val="c:\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810.6487"/>
  <p:tag name="OUTPUTDPI" val="1200"/>
  <p:tag name="LATEXADDIN" val="\documentclass{article}&#10;\usepackage{amsmath}&#10;\pagestyle{empty}&#10;\begin{document}&#10;&#10;$$&#10;E_\text{SplitSmooth}(\boldsymbol{\alpha})&#10;$$&#10;&#10;\end{document}"/>
  <p:tag name="IGUANATEXSIZE" val="20"/>
  <p:tag name="IGUANATEXCURSOR" val="103"/>
  <p:tag name="TRANSPARENCY" val="True"/>
  <p:tag name="FILENAME" val=""/>
  <p:tag name="INPUTTYPE" val="0"/>
  <p:tag name="LATEXENGINEID" val="0"/>
  <p:tag name="TEMPFOLDER" val="c:\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61.117"/>
  <p:tag name="OUTPUTDPI" val="1200"/>
  <p:tag name="LATEXADDIN" val="\documentclass{article}&#10;\usepackage{amsmath}&#10;\pagestyle{empty}&#10;\begin{document}&#10;&#10;$$&#10;E_\text{MatchingCost}(\mathbf{N}, \mathbf{D})&#10;$$&#10;&#10;\end{document}"/>
  <p:tag name="IGUANATEXSIZE" val="20"/>
  <p:tag name="IGUANATEXCURSOR" val="128"/>
  <p:tag name="TRANSPARENCY" val="True"/>
  <p:tag name="FILENAME" val=""/>
  <p:tag name="INPUTTYPE" val="0"/>
  <p:tag name="LATEXENGINEID" val="0"/>
  <p:tag name="TEMPFOLDER" val="c:\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944.132"/>
  <p:tag name="OUTPUTDPI" val="1200"/>
  <p:tag name="LATEXADDIN" val="\documentclass{article}&#10;\usepackage{amsmath}&#10;\pagestyle{empty}&#10;\begin{document}&#10;&#10;$$&#10;E_\text{NormalSmooth}(\mathbf{N})&#10;$$&#10;&#10;\end{document}"/>
  <p:tag name="IGUANATEXSIZE" val="20"/>
  <p:tag name="IGUANATEXCURSOR" val="116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2214.473"/>
  <p:tag name="OUTPUTDPI" val="1200"/>
  <p:tag name="LATEXADDIN" val="\documentclass{article}&#10;\usepackage{amsmath}&#10;\pagestyle{empty}&#10;\begin{document}&#10;&#10;&#10;$$&#10;w_C(x,y) = \exp\left( -\frac&#10;{||I(x,y) - I(x_c, y_c)||}&#10;{\gamma_C}&#10;\right)&#10;$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284.589"/>
  <p:tag name="OUTPUTDPI" val="1200"/>
  <p:tag name="LATEXADDIN" val="\documentclass{article}&#10;\usepackage{amsmath}&#10;\pagestyle{empty}&#10;\begin{document}&#10;&#10;$$&#10;E_\text{MeshAlignment}(\mathbf{N}, \mathbf{D}, \boldsymbol{\alpha})&#10;$$&#10;&#10;\end{document}"/>
  <p:tag name="IGUANATEXSIZE" val="20"/>
  <p:tag name="IGUANATEXCURSOR" val="150"/>
  <p:tag name="TRANSPARENCY" val="True"/>
  <p:tag name="FILENAME" val=""/>
  <p:tag name="INPUTTYPE" val="0"/>
  <p:tag name="LATEXENGINEID" val="0"/>
  <p:tag name="TEMPFOLDER" val="c:\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899.1376"/>
  <p:tag name="OUTPUTDPI" val="1200"/>
  <p:tag name="LATEXADDIN" val="\documentclass{article}&#10;\usepackage{amsmath}&#10;\pagestyle{empty}&#10;\begin{document}&#10;&#10;$$&#10;E_\text{Appearance}(\mathbf{S}, \boldsymbol{\theta})&#10;$$&#10;&#10;\end{document}"/>
  <p:tag name="IGUANATEXSIZE" val="20"/>
  <p:tag name="IGUANATEXCURSOR" val="135"/>
  <p:tag name="TRANSPARENCY" val="True"/>
  <p:tag name="FILENAME" val=""/>
  <p:tag name="INPUTTYPE" val="0"/>
  <p:tag name="LATEXENGINEID" val="0"/>
  <p:tag name="TEMPFOLDER" val="c:\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780.6525"/>
  <p:tag name="OUTPUTDPI" val="1200"/>
  <p:tag name="LATEXADDIN" val="\documentclass{article}&#10;\usepackage{amsmath}&#10;\pagestyle{empty}&#10;\begin{document}&#10;&#10;$$&#10;E_\text{DepthAlign}(\mathbf{T})&#10;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c:\temp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821.1473"/>
  <p:tag name="OUTPUTDPI" val="1200"/>
  <p:tag name="LATEXADDIN" val="\documentclass{article}&#10;\usepackage{amsmath}&#10;\pagestyle{empty}&#10;\begin{document}&#10;&#10;$$&#10;E_\text{MaskSmooth}(\mathbf{S})&#10;$$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temp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96.363"/>
  <p:tag name="OUTPUTDPI" val="1200"/>
  <p:tag name="LATEXADDIN" val="\documentclass{article}&#10;\usepackage{amsmath}&#10;\pagestyle{empty}&#10;\begin{document}&#10;&#10;$$&#10;E_\text{SilhConsistency}(\mathbf{S}, \mathbf{T})&#10;$$&#10;&#10;\end{document}"/>
  <p:tag name="IGUANATEXSIZE" val="20"/>
  <p:tag name="IGUANATEXCURSOR" val="107"/>
  <p:tag name="TRANSPARENCY" val="True"/>
  <p:tag name="FILENAME" val=""/>
  <p:tag name="INPUTTYPE" val="0"/>
  <p:tag name="LATEXENGINEID" val="0"/>
  <p:tag name="TEMPFOLDER" val="c:\temp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749.9063"/>
  <p:tag name="OUTPUTDPI" val="1200"/>
  <p:tag name="LATEXADDIN" val="\documentclass{article}&#10;\usepackage{amsmath}&#10;\pagestyle{empty}&#10;\begin{document}&#10;&#10;$$&#10;E_\text{ColorAlign}(\mathbf{T})&#10;$$&#10;&#10;\end{document}"/>
  <p:tag name="IGUANATEXSIZE" val="20"/>
  <p:tag name="IGUANATEXCURSOR" val="102"/>
  <p:tag name="TRANSPARENCY" val="True"/>
  <p:tag name="FILENAME" val=""/>
  <p:tag name="INPUTTYPE" val="0"/>
  <p:tag name="LATEXENGINEID" val="0"/>
  <p:tag name="TEMPFOLDER" val="c:\temp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8.9426"/>
  <p:tag name="ORIGINALWIDTH" val="877.3903"/>
  <p:tag name="OUTPUTDPI" val="1200"/>
  <p:tag name="LATEXADDIN" val="\documentclass{article}&#10;\usepackage{amsmath}&#10;\pagestyle{empty}&#10;\begin{document}&#10;&#10;&#10;\begin{align*}&#10;\mathbf{T} &amp;: \text{poses}\\&#10;\mathbf{S} &amp;: \text{masks}\\&#10;\boldsymbol{\theta} &amp; : \text{color models}&#10;\end{align*}&#10;&#10;&#10;&#10;\end{document}"/>
  <p:tag name="IGUANATEXSIZE" val="20"/>
  <p:tag name="IGUANATEXCURSOR" val="154"/>
  <p:tag name="TRANSPARENCY" val="True"/>
  <p:tag name="FILENAME" val=""/>
  <p:tag name="INPUTTYPE" val="0"/>
  <p:tag name="LATEXENGINEID" val="0"/>
  <p:tag name="TEMPFOLDER" val="c:\temp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09.749"/>
  <p:tag name="ORIGINALWIDTH" val="3501.312"/>
  <p:tag name="OUTPUTDPI" val="1200"/>
  <p:tag name="LATEXADDIN" val="\documentclass{article}&#10;\usepackage{amsmath}&#10;\usepackage{xcolor}&#10;&#10;&#10;\pagestyle{empty}&#10;\begin{document}&#10;&#10;&#10;&#10;&#10;\begin{align*}&#10;E_\text{Appearance}(\mathbf{S}, \boldsymbol{\theta})&#10;&amp;= \sum_{i\in\text{cams}}\sum_{p\in\Omega_i}&#10;-\text{Prob}(I_i(p) ~|~ S_i(p), \theta_i^\text{bgd}, \theta_i^\text{fgd})&#10;\\&#10;E_\text{MaskSmooth}(\mathbf{S})&#10;&amp;= \sum_{i\in\text{cams}}\sum_{p,q\in\mathcal{N}_4}&#10;w_{pq}||S_i(p) - S_i(q)||^2&#10;\\&#10;E_\text{ColorAlign}(\mathbf{T})&#10;&amp;= \sum_{i\in\text{cams}}&#10;\sum_{p\in\tilde{\Omega}_i}&#10;\sum_{j\in\mathcal{N}_i}&#10;||I_i(p)-I_j(q)||^2&#10;\\&#10;E_\text{DepthAlign}(\mathbf{T})&#10;&amp;= \sum_{i\in\text{cams}}&#10;\sum_{p\in\tilde{\Omega}_i}&#10;\sum_{j\in\mathcal{N}_i}&#10;||D_i(p)-D_j(q)||^2&#10;\\&#10;E_\text{SilhConsistency}(\mathbf{S}, \mathbf{T})&#10;&amp;= \sum_{i\in\text{cams}}&#10;\sum_{p\in\tilde{\Omega}_i}&#10;\sum_{\textcolor{red}{j\neq i}}&#10;S_i(p)\cdot||S_i(p)-S_j(q)||^2&#10;\\&#10;q &amp;=&#10;\pi_j(T_j^{-1}T_i\pi_i^{-1}(p, D_i(p)))&#10;\end{align*}&#10;&#10;&#10;&#10;\end{document}"/>
  <p:tag name="IGUANATEXSIZE" val="20"/>
  <p:tag name="IGUANATEXCURSOR" val="890"/>
  <p:tag name="TRANSPARENCY" val="True"/>
  <p:tag name="FILENAME" val=""/>
  <p:tag name="INPUTTYPE" val="0"/>
  <p:tag name="LATEXENGINEID" val="0"/>
  <p:tag name="TEMPFOLDER" val="c:\temp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25.797"/>
  <p:tag name="ORIGINALWIDTH" val="1406.824"/>
  <p:tag name="OUTPUTDPI" val="1200"/>
  <p:tag name="LATEXADDIN" val="\documentclass{article}&#10;\usepackage{amsmath}&#10;\pagestyle{empty}&#10;\begin{document}&#10;&#10;&#10;\begin{align*}&#10;\mathbf{T} &amp;: \text{poses}\\&#10;\mathbf{S} &amp;: \text{masks}\\&#10;\boldsymbol{\theta} &amp; : \text{color models} \\&#10;\tilde{\Omega}_i &amp;: \text{pixels with depth} \\&#10;I &amp;: \text{color image} \\&#10;D &amp;: \text{depth image} \\&#10;\mathcal{N}_4 &amp;: \text{4-pixel neighborhood} \\&#10;q &amp;: \text{pixel $p$ warped from} \\&#10; &amp;~~~\text{view $i$ to view $j$}&#10;\end{align*}&#10;&#10;&#10;&#10;\end{document}"/>
  <p:tag name="IGUANATEXSIZE" val="20"/>
  <p:tag name="IGUANATEXCURSOR" val="394"/>
  <p:tag name="TRANSPARENCY" val="True"/>
  <p:tag name="FILENAME" val=""/>
  <p:tag name="INPUTTYPE" val="0"/>
  <p:tag name="LATEXENGINEID" val="0"/>
  <p:tag name="TEMPFOLDER" val="c:\temp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899.1376"/>
  <p:tag name="OUTPUTDPI" val="1200"/>
  <p:tag name="LATEXADDIN" val="\documentclass{article}&#10;\usepackage{amsmath}&#10;\pagestyle{empty}&#10;\begin{document}&#10;&#10;$$&#10;E_\text{Appearance}(\mathbf{S}, \boldsymbol{\theta})&#10;$$&#10;&#10;\end{document}"/>
  <p:tag name="IGUANATEXSIZE" val="20"/>
  <p:tag name="IGUANATEXCURSOR" val="135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309.336"/>
  <p:tag name="OUTPUTDPI" val="1200"/>
  <p:tag name="LATEXADDIN" val="\documentclass{article}&#10;\usepackage{amsmath}&#10;\pagestyle{empty}&#10;\begin{document}&#10;&#10;$$&#10;d(x,y) = a \cdot x + b \cdot y + c&#10;$$&#10;&#10;\end{document}"/>
  <p:tag name="IGUANATEXSIZE" val="20"/>
  <p:tag name="IGUANATEXCURSOR" val="113"/>
  <p:tag name="TRANSPARENCY" val="True"/>
  <p:tag name="FILENAME" val=""/>
  <p:tag name="INPUTTYPE" val="0"/>
  <p:tag name="LATEXENGINEID" val="0"/>
  <p:tag name="TEMPFOLDER" val="c:\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780.6525"/>
  <p:tag name="OUTPUTDPI" val="1200"/>
  <p:tag name="LATEXADDIN" val="\documentclass{article}&#10;\usepackage{amsmath}&#10;\pagestyle{empty}&#10;\begin{document}&#10;&#10;$$&#10;E_\text{DepthAlign}(\mathbf{T})&#10;$$&#10;&#10;\end{document}"/>
  <p:tag name="IGUANATEXSIZE" val="20"/>
  <p:tag name="IGUANATEXCURSOR" val="114"/>
  <p:tag name="TRANSPARENCY" val="True"/>
  <p:tag name="FILENAME" val=""/>
  <p:tag name="INPUTTYPE" val="0"/>
  <p:tag name="LATEXENGINEID" val="0"/>
  <p:tag name="TEMPFOLDER" val="c:\temp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821.1473"/>
  <p:tag name="OUTPUTDPI" val="1200"/>
  <p:tag name="LATEXADDIN" val="\documentclass{article}&#10;\usepackage{amsmath}&#10;\pagestyle{empty}&#10;\begin{document}&#10;&#10;$$&#10;E_\text{MaskSmooth}(\mathbf{S})&#10;$$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temp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96.363"/>
  <p:tag name="OUTPUTDPI" val="1200"/>
  <p:tag name="LATEXADDIN" val="\documentclass{article}&#10;\usepackage{amsmath}&#10;\pagestyle{empty}&#10;\begin{document}&#10;&#10;$$&#10;E_\text{SilhConsistency}(\mathbf{S}, \mathbf{T})&#10;$$&#10;&#10;\end{document}"/>
  <p:tag name="IGUANATEXSIZE" val="20"/>
  <p:tag name="IGUANATEXCURSOR" val="107"/>
  <p:tag name="TRANSPARENCY" val="True"/>
  <p:tag name="FILENAME" val=""/>
  <p:tag name="INPUTTYPE" val="0"/>
  <p:tag name="LATEXENGINEID" val="0"/>
  <p:tag name="TEMPFOLDER" val="c:\temp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749.9063"/>
  <p:tag name="OUTPUTDPI" val="1200"/>
  <p:tag name="LATEXADDIN" val="\documentclass{article}&#10;\usepackage{amsmath}&#10;\pagestyle{empty}&#10;\begin{document}&#10;&#10;$$&#10;E_\text{ColorAlign}(\mathbf{T})&#10;$$&#10;&#10;\end{document}"/>
  <p:tag name="IGUANATEXSIZE" val="20"/>
  <p:tag name="IGUANATEXCURSOR" val="102"/>
  <p:tag name="TRANSPARENCY" val="True"/>
  <p:tag name="FILENAME" val=""/>
  <p:tag name="INPUTTYPE" val="0"/>
  <p:tag name="LATEXENGINEID" val="0"/>
  <p:tag name="TEMPFOLDER" val="c:\temp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8.9426"/>
  <p:tag name="ORIGINALWIDTH" val="877.3903"/>
  <p:tag name="OUTPUTDPI" val="1200"/>
  <p:tag name="LATEXADDIN" val="\documentclass{article}&#10;\usepackage{amsmath}&#10;\pagestyle{empty}&#10;\begin{document}&#10;&#10;&#10;\begin{align*}&#10;\mathbf{T} &amp;: \text{poses}\\&#10;\mathbf{S} &amp;: \text{masks}\\&#10;\boldsymbol{\theta} &amp; : \text{color models}&#10;\end{align*}&#10;&#10;&#10;&#10;\end{document}"/>
  <p:tag name="IGUANATEXSIZE" val="20"/>
  <p:tag name="IGUANATEXCURSOR" val="154"/>
  <p:tag name="TRANSPARENCY" val="True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5.25"/>
  <p:tag name="ORIGINALWIDTH" val="2957.25"/>
  <p:tag name="OUTPUTDPI" val="1200"/>
  <p:tag name="LATEXADDIN" val="\documentclass{article}&#10;\usepackage{amsmath}&#10;\pagestyle{empty}&#10;\begin{document}&#10;&#10;\begin{align*}&#10;E_\text{All}(d) &#10;&amp;= &#10;E_\text{DataCost}(d) + &#10;E_\text{SmoothCost}(d) + &#10;\\&#10;&amp;=&#10;\sum_p E_\text{DataCost}(d_p) + &#10;\sum_{p,q\in\mathcal{N}} E_\text{SmoothCost}(d_p, d_q)&#10;\end{align*}&#10;&#10;&#10;&#10;\end{document}"/>
  <p:tag name="IGUANATEXSIZE" val="20"/>
  <p:tag name="IGUANATEXCURSOR" val="259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56.9554"/>
  <p:tag name="ORIGINALWIDTH" val="3130.109"/>
  <p:tag name="OUTPUTDPI" val="1200"/>
  <p:tag name="LATEXADDIN" val="\documentclass{article}&#10;\usepackage{amsmath}&#10;\pagestyle{empty}&#10;\begin{document}&#10;&#10;\begin{align*}&#10;m_{s\rightarrow t}(d_t)&#10;&amp;=&#10;\max_{d_s}&#10;\bigg\{&#10;\theta_s(d_s) + \theta_{st}(d_s, d_t) &#10;+ \sum_{q\in\mathcal{N}_s \backslash t} m_{q\rightarrow s}(d_s)&#10;\bigg\}&#10;\end{align*}&#10;&#10;&#10;\end{document}"/>
  <p:tag name="IGUANATEXSIZE" val="20"/>
  <p:tag name="IGUANATEXCURSOR" val="253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80.465"/>
  <p:tag name="ORIGINALWIDTH" val="1715.036"/>
  <p:tag name="OUTPUTDPI" val="1200"/>
  <p:tag name="LATEXADDIN" val="\documentclass{article}&#10;\usepackage{amsmath}&#10;\pagestyle{empty}&#10;\begin{document}&#10;&#10;\begin{align*}&#10;B_t(d_t)&#10;&amp;=&#10;\theta_t(d_t) + \sum_{s\in\mathcal{N}_t} &#10;m_{s\rightarrow t}(d_t)&#10;\end{align*}&#10;&#10;&#10;\end{document}"/>
  <p:tag name="IGUANATEXSIZE" val="20"/>
  <p:tag name="IGUANATEXCURSOR" val="96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6244</TotalTime>
  <Words>2305</Words>
  <Application>Microsoft Office PowerPoint</Application>
  <PresentationFormat>宽屏</PresentationFormat>
  <Paragraphs>446</Paragraphs>
  <Slides>65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2" baseType="lpstr">
      <vt:lpstr>华文新魏</vt:lpstr>
      <vt:lpstr>方正姚体</vt:lpstr>
      <vt:lpstr>Arial</vt:lpstr>
      <vt:lpstr>Cambria Math</vt:lpstr>
      <vt:lpstr>Trebuchet MS</vt:lpstr>
      <vt:lpstr>Wingdings 3</vt:lpstr>
      <vt:lpstr>Facet</vt:lpstr>
      <vt:lpstr>Stereo Matching in a Nutshell</vt:lpstr>
      <vt:lpstr>How do human perceive depth?</vt:lpstr>
      <vt:lpstr>How does two-eye geometry work?</vt:lpstr>
      <vt:lpstr>Image Rectification  </vt:lpstr>
      <vt:lpstr>Stereo Matching – Problem Definition</vt:lpstr>
      <vt:lpstr>How do we match correspondences?</vt:lpstr>
      <vt:lpstr>Why is simple WTA scheme noisy? (Visualizing the matching cost volume)</vt:lpstr>
      <vt:lpstr>Existing stereo methods</vt:lpstr>
      <vt:lpstr>Enhancing  Matching Cost</vt:lpstr>
      <vt:lpstr>Adaptive Support Weights (ASW) (Yoon and Kweon, CVPR’05) [1]</vt:lpstr>
      <vt:lpstr>Adaptive Support Weights (ASW) (Results)</vt:lpstr>
      <vt:lpstr>Fast Cost Volume Filtering (Rhemann et al., CVPR’11) [2]</vt:lpstr>
      <vt:lpstr>PatchMatch Stereo (Bleyer et al., BMVC’11) [3]</vt:lpstr>
      <vt:lpstr>PatchMatch Stereo</vt:lpstr>
      <vt:lpstr>PatchMatch Stereo (Results)</vt:lpstr>
      <vt:lpstr>PatchMatch Stereo</vt:lpstr>
      <vt:lpstr>Training Matching Cost by CNN (Zbontar and LeCun, CVPR’15) [4]</vt:lpstr>
      <vt:lpstr>Imposing Spatial Regularizations</vt:lpstr>
      <vt:lpstr>Classic 4-Neighbor MRF Formulation</vt:lpstr>
      <vt:lpstr>The Graph Cut Solver (Boykov et al., PAMI’01) [5]</vt:lpstr>
      <vt:lpstr>The Graph Cut Solver (Results)</vt:lpstr>
      <vt:lpstr>The Belief Propagation Solver (Sun et al., ECCV’02) [6]</vt:lpstr>
      <vt:lpstr>The Belief Propagation Solver (Results)</vt:lpstr>
      <vt:lpstr>The Dynamic Programming Solver (Bobick and Intille, IJCV’99) [7]</vt:lpstr>
      <vt:lpstr>The Dynamic Programming Solver (Results)</vt:lpstr>
      <vt:lpstr>The Semi-Global Matching Solver (Hirschmuller, CVPR’05) [8]</vt:lpstr>
      <vt:lpstr>The Semi-Global Matching Solver</vt:lpstr>
      <vt:lpstr>The Semi-Global Matching Solver (Results)</vt:lpstr>
      <vt:lpstr>2nd-Order Smoothness On Triplets (Woodford et al., CVPR’08) [9]</vt:lpstr>
      <vt:lpstr>Quadratic Pseudo-Boolean Optimization (QPBO) (Kolmogorov and Rother, PAMI’07) [10]</vt:lpstr>
      <vt:lpstr>2nd-Order Smoothness On Triplets (Results)</vt:lpstr>
      <vt:lpstr>2nd-Order Smoothness On 3D-Label Pairs (Olsson et al., CVPR’13) [11]</vt:lpstr>
      <vt:lpstr>Segment-Based Plane Fitting (Klaus et al., ICPR’06) [12]</vt:lpstr>
      <vt:lpstr>Segment-Based Plane Fitting (Results)</vt:lpstr>
      <vt:lpstr>End-to-end Learning</vt:lpstr>
      <vt:lpstr>FlowNet/DispNet (Fischer et al., ICCV’15) [13]</vt:lpstr>
      <vt:lpstr>FlowNet/DispNet</vt:lpstr>
      <vt:lpstr>As-Rigid-As-Possible Stereo under Second-Order Smoothness Priors</vt:lpstr>
      <vt:lpstr>Motivation</vt:lpstr>
      <vt:lpstr>Formulation</vt:lpstr>
      <vt:lpstr>Optimization</vt:lpstr>
      <vt:lpstr>Results</vt:lpstr>
      <vt:lpstr>Results</vt:lpstr>
      <vt:lpstr>MeshStereo:  A Global Stereo Model with Mesh Alignment Regularization for View Interpolation</vt:lpstr>
      <vt:lpstr>Motivation</vt:lpstr>
      <vt:lpstr>Formulation</vt:lpstr>
      <vt:lpstr>Formulation</vt:lpstr>
      <vt:lpstr>Detailed Formulation</vt:lpstr>
      <vt:lpstr>Optimization</vt:lpstr>
      <vt:lpstr>Results</vt:lpstr>
      <vt:lpstr>Results</vt:lpstr>
      <vt:lpstr>Results</vt:lpstr>
      <vt:lpstr>Thank you!</vt:lpstr>
      <vt:lpstr>Joint Multiview Segmentation and Localization of RGB-D Images using Depth-Induced Silhouette Consistency</vt:lpstr>
      <vt:lpstr>Motivation</vt:lpstr>
      <vt:lpstr>System Overview</vt:lpstr>
      <vt:lpstr>Formulation</vt:lpstr>
      <vt:lpstr>Detailed Formulation</vt:lpstr>
      <vt:lpstr>Optimization</vt:lpstr>
      <vt:lpstr>Results</vt:lpstr>
      <vt:lpstr>Results</vt:lpstr>
      <vt:lpstr>Results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 Zhang</dc:creator>
  <cp:lastModifiedBy>Chi Zhang</cp:lastModifiedBy>
  <cp:revision>211</cp:revision>
  <dcterms:created xsi:type="dcterms:W3CDTF">2016-07-16T09:24:10Z</dcterms:created>
  <dcterms:modified xsi:type="dcterms:W3CDTF">2016-08-18T14:27:04Z</dcterms:modified>
</cp:coreProperties>
</file>